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7"/>
  </p:notesMasterIdLst>
  <p:handoutMasterIdLst>
    <p:handoutMasterId r:id="rId58"/>
  </p:handoutMasterIdLst>
  <p:sldIdLst>
    <p:sldId id="256" r:id="rId5"/>
    <p:sldId id="257" r:id="rId6"/>
    <p:sldId id="258" r:id="rId7"/>
    <p:sldId id="259" r:id="rId8"/>
    <p:sldId id="271" r:id="rId9"/>
    <p:sldId id="272" r:id="rId10"/>
    <p:sldId id="273" r:id="rId11"/>
    <p:sldId id="274" r:id="rId12"/>
    <p:sldId id="268" r:id="rId13"/>
    <p:sldId id="275" r:id="rId14"/>
    <p:sldId id="276" r:id="rId15"/>
    <p:sldId id="277" r:id="rId16"/>
    <p:sldId id="280" r:id="rId17"/>
    <p:sldId id="281" r:id="rId18"/>
    <p:sldId id="278" r:id="rId19"/>
    <p:sldId id="282" r:id="rId20"/>
    <p:sldId id="283" r:id="rId21"/>
    <p:sldId id="284" r:id="rId22"/>
    <p:sldId id="285" r:id="rId23"/>
    <p:sldId id="279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7" r:id="rId34"/>
    <p:sldId id="298" r:id="rId35"/>
    <p:sldId id="299" r:id="rId36"/>
    <p:sldId id="300" r:id="rId37"/>
    <p:sldId id="296" r:id="rId38"/>
    <p:sldId id="301" r:id="rId39"/>
    <p:sldId id="302" r:id="rId40"/>
    <p:sldId id="303" r:id="rId41"/>
    <p:sldId id="304" r:id="rId42"/>
    <p:sldId id="295" r:id="rId43"/>
    <p:sldId id="305" r:id="rId44"/>
    <p:sldId id="306" r:id="rId45"/>
    <p:sldId id="318" r:id="rId46"/>
    <p:sldId id="319" r:id="rId47"/>
    <p:sldId id="309" r:id="rId48"/>
    <p:sldId id="310" r:id="rId49"/>
    <p:sldId id="311" r:id="rId50"/>
    <p:sldId id="314" r:id="rId51"/>
    <p:sldId id="315" r:id="rId52"/>
    <p:sldId id="307" r:id="rId53"/>
    <p:sldId id="308" r:id="rId54"/>
    <p:sldId id="316" r:id="rId55"/>
    <p:sldId id="317" r:id="rId5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Estilo com Tema 2 - Ênfas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47" autoAdjust="0"/>
    <p:restoredTop sz="96998" autoAdjust="0"/>
  </p:normalViewPr>
  <p:slideViewPr>
    <p:cSldViewPr>
      <p:cViewPr>
        <p:scale>
          <a:sx n="70" d="100"/>
          <a:sy n="70" d="100"/>
        </p:scale>
        <p:origin x="-128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18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-3318" y="-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36356-310E-48AB-9A6C-240778C50482}" type="datetimeFigureOut">
              <a:rPr lang="pt-BR" smtClean="0"/>
              <a:pPr/>
              <a:t>31/08/2012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3E0F9-0F36-45BE-B61F-21B436874BF1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9304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59159-5879-4B9D-90E5-3ED82088845C}" type="datetimeFigureOut">
              <a:rPr lang="pt-BR" smtClean="0"/>
              <a:pPr/>
              <a:t>31/08/2012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48EEA-AE54-4A47-9D83-BAC7ABD75B75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924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48EEA-AE54-4A47-9D83-BAC7ABD75B75}" type="slidenum">
              <a:rPr lang="pt-BR" smtClean="0"/>
              <a:pPr/>
              <a:t>3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48EEA-AE54-4A47-9D83-BAC7ABD75B75}" type="slidenum">
              <a:rPr lang="pt-BR" smtClean="0"/>
              <a:pPr/>
              <a:t>44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48EEA-AE54-4A47-9D83-BAC7ABD75B75}" type="slidenum">
              <a:rPr lang="pt-BR" smtClean="0"/>
              <a:pPr/>
              <a:t>45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48EEA-AE54-4A47-9D83-BAC7ABD75B75}" type="slidenum">
              <a:rPr lang="pt-BR" smtClean="0"/>
              <a:pPr/>
              <a:t>46</a:t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48EEA-AE54-4A47-9D83-BAC7ABD75B75}" type="slidenum">
              <a:rPr lang="pt-BR" smtClean="0"/>
              <a:pPr/>
              <a:t>47</a:t>
            </a:fld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48EEA-AE54-4A47-9D83-BAC7ABD75B75}" type="slidenum">
              <a:rPr lang="pt-BR" smtClean="0"/>
              <a:pPr/>
              <a:t>48</a:t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48EEA-AE54-4A47-9D83-BAC7ABD75B75}" type="slidenum">
              <a:rPr lang="pt-BR" smtClean="0"/>
              <a:pPr/>
              <a:t>49</a:t>
            </a:fld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48EEA-AE54-4A47-9D83-BAC7ABD75B75}" type="slidenum">
              <a:rPr lang="pt-BR" smtClean="0"/>
              <a:pPr/>
              <a:t>50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48EEA-AE54-4A47-9D83-BAC7ABD75B75}" type="slidenum">
              <a:rPr lang="pt-BR" smtClean="0"/>
              <a:pPr/>
              <a:t>4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48EEA-AE54-4A47-9D83-BAC7ABD75B75}" type="slidenum">
              <a:rPr lang="pt-BR" smtClean="0"/>
              <a:pPr/>
              <a:t>5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48EEA-AE54-4A47-9D83-BAC7ABD75B75}" type="slidenum">
              <a:rPr lang="pt-BR" smtClean="0"/>
              <a:pPr/>
              <a:t>6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48EEA-AE54-4A47-9D83-BAC7ABD75B75}" type="slidenum">
              <a:rPr lang="pt-BR" smtClean="0"/>
              <a:pPr/>
              <a:t>7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48EEA-AE54-4A47-9D83-BAC7ABD75B75}" type="slidenum">
              <a:rPr lang="pt-BR" smtClean="0"/>
              <a:pPr/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48EEA-AE54-4A47-9D83-BAC7ABD75B75}" type="slidenum">
              <a:rPr lang="pt-BR" smtClean="0"/>
              <a:pPr/>
              <a:t>41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48EEA-AE54-4A47-9D83-BAC7ABD75B75}" type="slidenum">
              <a:rPr lang="pt-BR" smtClean="0"/>
              <a:pPr/>
              <a:t>42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48EEA-AE54-4A47-9D83-BAC7ABD75B75}" type="slidenum">
              <a:rPr lang="pt-BR" smtClean="0"/>
              <a:pPr/>
              <a:t>43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004-0641-4A87-A53A-5C6FAB38DEFC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7" name="Imagem 7" descr="tela_ppt_01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8"/>
            <a:ext cx="10080625" cy="755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ço Reservado para Texto 26"/>
          <p:cNvSpPr>
            <a:spLocks noGrp="1"/>
          </p:cNvSpPr>
          <p:nvPr>
            <p:ph type="body" sz="quarter" idx="14" hasCustomPrompt="1"/>
          </p:nvPr>
        </p:nvSpPr>
        <p:spPr>
          <a:xfrm>
            <a:off x="428596" y="1000107"/>
            <a:ext cx="7072362" cy="571505"/>
          </a:xfrm>
        </p:spPr>
        <p:txBody>
          <a:bodyPr>
            <a:noAutofit/>
          </a:bodyPr>
          <a:lstStyle>
            <a:lvl1pPr marL="0">
              <a:buFontTx/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pt-BR" dirty="0" smtClean="0"/>
              <a:t>Arquitetura, estruturas de armazenamento e funcionamento interno</a:t>
            </a:r>
            <a:endParaRPr lang="pt-BR" dirty="0"/>
          </a:p>
        </p:txBody>
      </p:sp>
      <p:sp>
        <p:nvSpPr>
          <p:cNvPr id="34" name="CaixaDeTexto 33"/>
          <p:cNvSpPr txBox="1"/>
          <p:nvPr userDrawn="1"/>
        </p:nvSpPr>
        <p:spPr>
          <a:xfrm>
            <a:off x="428596" y="428604"/>
            <a:ext cx="3929090" cy="5715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3200" b="1" cap="none" spc="0" dirty="0" smtClean="0">
                <a:ln w="1905"/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phemia" pitchFamily="34" charset="0"/>
              </a:rPr>
              <a:t>SQL</a:t>
            </a:r>
            <a:r>
              <a:rPr lang="pt-BR" sz="3200" b="1" cap="none" spc="0" baseline="0" dirty="0" smtClean="0">
                <a:ln w="1905"/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phemia" pitchFamily="34" charset="0"/>
              </a:rPr>
              <a:t> Server 2008</a:t>
            </a:r>
            <a:endParaRPr lang="pt-BR" sz="3200" b="1" cap="none" spc="0" dirty="0">
              <a:ln w="1905"/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uphemia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3786182" y="3465950"/>
            <a:ext cx="1676400" cy="1040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CaixaDeTexto 12"/>
          <p:cNvSpPr txBox="1"/>
          <p:nvPr userDrawn="1"/>
        </p:nvSpPr>
        <p:spPr>
          <a:xfrm>
            <a:off x="357158" y="5000636"/>
            <a:ext cx="8429684" cy="714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pt-BR" sz="3200" b="1" cap="none" spc="0" dirty="0" smtClean="0">
                <a:ln w="1905"/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phemia" pitchFamily="34" charset="0"/>
              </a:rPr>
              <a:t>Módulo 04 – Planos de execução avançado</a:t>
            </a:r>
            <a:endParaRPr lang="pt-BR" sz="3200" b="1" cap="none" spc="0" baseline="0" dirty="0" smtClean="0">
              <a:ln w="1905"/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uphemia" pitchFamily="34" charset="0"/>
            </a:endParaRPr>
          </a:p>
          <a:p>
            <a:pPr algn="ctr"/>
            <a:endParaRPr lang="pt-BR" sz="3200" b="1" cap="none" spc="0" dirty="0">
              <a:ln w="1905"/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uphemia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44" y="357190"/>
            <a:ext cx="9001156" cy="714356"/>
          </a:xfrm>
        </p:spPr>
        <p:txBody>
          <a:bodyPr>
            <a:noAutofit/>
          </a:bodyPr>
          <a:lstStyle>
            <a:lvl1pPr algn="l">
              <a:defRPr sz="3600" b="1" cap="none" spc="0">
                <a:ln w="1905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phemia" pitchFamily="34" charset="0"/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9" name="CaixaDeTexto 8"/>
          <p:cNvSpPr txBox="1"/>
          <p:nvPr userDrawn="1"/>
        </p:nvSpPr>
        <p:spPr>
          <a:xfrm>
            <a:off x="103103" y="6423046"/>
            <a:ext cx="7826483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1600" b="1" dirty="0" smtClean="0">
                <a:solidFill>
                  <a:schemeClr val="tx2"/>
                </a:solidFill>
              </a:rPr>
              <a:t>Módulo 04|</a:t>
            </a:r>
            <a:r>
              <a:rPr lang="pt-BR" sz="1600" b="0" dirty="0" smtClean="0">
                <a:solidFill>
                  <a:schemeClr val="tx2"/>
                </a:solidFill>
              </a:rPr>
              <a:t> Planos de execução avançado</a:t>
            </a:r>
            <a:endParaRPr lang="pt-BR" sz="1600" b="0" baseline="0" dirty="0" smtClean="0">
              <a:solidFill>
                <a:schemeClr val="tx2"/>
              </a:solidFill>
            </a:endParaRPr>
          </a:p>
          <a:p>
            <a:endParaRPr lang="pt-BR" sz="1600" b="0" dirty="0">
              <a:solidFill>
                <a:schemeClr val="tx2"/>
              </a:solidFill>
            </a:endParaRP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0"/>
          </p:nvPr>
        </p:nvSpPr>
        <p:spPr>
          <a:xfrm>
            <a:off x="357188" y="1428750"/>
            <a:ext cx="8358187" cy="4429125"/>
          </a:xfrm>
        </p:spPr>
        <p:txBody>
          <a:bodyPr/>
          <a:lstStyle>
            <a:lvl1pPr>
              <a:buFontTx/>
              <a:buBlip>
                <a:blip r:embed="rId3"/>
              </a:buBlip>
              <a:defRPr sz="30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buFontTx/>
              <a:buBlip>
                <a:blip r:embed="rId3"/>
              </a:buBlip>
              <a:defRPr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440000">
              <a:buFontTx/>
              <a:buBlip>
                <a:blip r:embed="rId3"/>
              </a:buBlip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2160000">
              <a:buFont typeface="Wingdings" pitchFamily="2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2844" y="2858660"/>
            <a:ext cx="9001156" cy="714356"/>
          </a:xfrm>
        </p:spPr>
        <p:txBody>
          <a:bodyPr>
            <a:noAutofit/>
          </a:bodyPr>
          <a:lstStyle>
            <a:lvl1pPr algn="l">
              <a:defRPr sz="3600" b="1" cap="none" spc="0" baseline="0">
                <a:ln w="1905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phemia" pitchFamily="34" charset="0"/>
              </a:defRPr>
            </a:lvl1pPr>
          </a:lstStyle>
          <a:p>
            <a:r>
              <a:rPr lang="pt-BR" dirty="0" smtClean="0"/>
              <a:t>Seção do módulo</a:t>
            </a:r>
            <a:endParaRPr lang="pt-BR" dirty="0"/>
          </a:p>
        </p:txBody>
      </p:sp>
      <p:sp>
        <p:nvSpPr>
          <p:cNvPr id="9" name="CaixaDeTexto 8"/>
          <p:cNvSpPr txBox="1"/>
          <p:nvPr userDrawn="1"/>
        </p:nvSpPr>
        <p:spPr>
          <a:xfrm>
            <a:off x="103103" y="6423046"/>
            <a:ext cx="7826483" cy="3693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1600" b="1" dirty="0" smtClean="0">
                <a:solidFill>
                  <a:schemeClr val="tx2"/>
                </a:solidFill>
              </a:rPr>
              <a:t>Módulo 05|</a:t>
            </a:r>
            <a:r>
              <a:rPr lang="pt-BR" sz="1600" b="0" dirty="0" smtClean="0">
                <a:solidFill>
                  <a:schemeClr val="tx2"/>
                </a:solidFill>
              </a:rPr>
              <a:t> Tabelas</a:t>
            </a:r>
            <a:endParaRPr lang="pt-BR" sz="1600" b="0" dirty="0">
              <a:solidFill>
                <a:schemeClr val="tx2"/>
              </a:solidFill>
            </a:endParaRP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0" hasCustomPrompt="1"/>
          </p:nvPr>
        </p:nvSpPr>
        <p:spPr>
          <a:xfrm>
            <a:off x="357188" y="3933056"/>
            <a:ext cx="8358187" cy="1924819"/>
          </a:xfrm>
        </p:spPr>
        <p:txBody>
          <a:bodyPr/>
          <a:lstStyle>
            <a:lvl1pPr>
              <a:buFontTx/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buFontTx/>
              <a:buBlip>
                <a:blip r:embed="rId3"/>
              </a:buBlip>
              <a:defRPr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440000">
              <a:buFontTx/>
              <a:buBlip>
                <a:blip r:embed="rId3"/>
              </a:buBlip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2160000">
              <a:buFont typeface="Wingdings" pitchFamily="2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pt-BR" dirty="0" smtClean="0"/>
              <a:t>Clique para descrever a seção, se necessário</a:t>
            </a:r>
          </a:p>
          <a:p>
            <a:pPr lvl="0"/>
            <a:endParaRPr lang="pt-BR" dirty="0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000364" y="4071942"/>
            <a:ext cx="5486400" cy="566738"/>
          </a:xfrm>
        </p:spPr>
        <p:txBody>
          <a:bodyPr anchor="b">
            <a:normAutofit/>
          </a:bodyPr>
          <a:lstStyle>
            <a:lvl1pPr algn="ctr">
              <a:defRPr sz="2300" b="1" baseline="0">
                <a:latin typeface="+mj-lt"/>
              </a:defRPr>
            </a:lvl1pPr>
          </a:lstStyle>
          <a:p>
            <a:r>
              <a:rPr lang="pt-BR" dirty="0" smtClean="0"/>
              <a:t>Digite aqui o título da demonstração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3714744" y="4695840"/>
            <a:ext cx="4786346" cy="804862"/>
          </a:xfrm>
        </p:spPr>
        <p:txBody>
          <a:bodyPr/>
          <a:lstStyle>
            <a:lvl1pPr marL="0" indent="0">
              <a:buNone/>
              <a:defRPr sz="14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 smtClean="0"/>
              <a:t>Digite aqui uma descrição (opcional) da demonstração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004-0641-4A87-A53A-5C6FAB38DEFC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5122" name="Picture 2" descr="C:\Users\altair.junior.SRNIMBUS\Documents\Sr.Nimbus\Apresentações + vinhetas\Apresentações telas para ppt\Monitor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-142900"/>
            <a:ext cx="3929090" cy="3929090"/>
          </a:xfrm>
          <a:prstGeom prst="rect">
            <a:avLst/>
          </a:prstGeom>
          <a:noFill/>
        </p:spPr>
      </p:pic>
      <p:sp>
        <p:nvSpPr>
          <p:cNvPr id="9" name="Título 1"/>
          <p:cNvSpPr txBox="1">
            <a:spLocks/>
          </p:cNvSpPr>
          <p:nvPr userDrawn="1"/>
        </p:nvSpPr>
        <p:spPr>
          <a:xfrm>
            <a:off x="4572000" y="500042"/>
            <a:ext cx="4357718" cy="1714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300" b="1" baseline="0"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0" normalizeH="0" baseline="0" noProof="0" dirty="0" smtClean="0">
                <a:ln w="1905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phemia" pitchFamily="34" charset="0"/>
                <a:ea typeface="+mj-ea"/>
                <a:cs typeface="+mj-cs"/>
              </a:rPr>
              <a:t>Demo</a:t>
            </a:r>
            <a:endParaRPr kumimoji="0" lang="pt-BR" sz="2300" b="1" i="0" u="none" strike="noStrike" kern="1200" cap="none" spc="0" normalizeH="0" baseline="0" noProof="0" dirty="0">
              <a:ln w="1905"/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uphemia" pitchFamily="34" charset="0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úvida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004-0641-4A87-A53A-5C6FAB38DEFC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9" name="Título 1"/>
          <p:cNvSpPr txBox="1">
            <a:spLocks/>
          </p:cNvSpPr>
          <p:nvPr userDrawn="1"/>
        </p:nvSpPr>
        <p:spPr>
          <a:xfrm>
            <a:off x="4572000" y="500042"/>
            <a:ext cx="4357718" cy="1714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300" b="1" baseline="0"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0" normalizeH="0" baseline="0" noProof="0" dirty="0" smtClean="0">
                <a:ln w="1905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phemia" pitchFamily="34" charset="0"/>
                <a:ea typeface="+mj-ea"/>
                <a:cs typeface="+mj-cs"/>
              </a:rPr>
              <a:t>Dúvidas</a:t>
            </a:r>
            <a:endParaRPr kumimoji="0" lang="pt-BR" sz="2300" b="1" i="0" u="none" strike="noStrike" kern="1200" cap="none" spc="0" normalizeH="0" baseline="0" noProof="0" dirty="0">
              <a:ln w="1905"/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uphemia" pitchFamily="34" charset="0"/>
              <a:ea typeface="+mj-ea"/>
              <a:cs typeface="+mj-cs"/>
            </a:endParaRPr>
          </a:p>
        </p:txBody>
      </p:sp>
      <p:pic>
        <p:nvPicPr>
          <p:cNvPr id="10" name="Picture 2" descr="C:\Users\altair.junior.SRNIMBUS\Documents\Sr.Nimbus\Imagens Sr.Nimbus\Apresentações\Pergunta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428604"/>
            <a:ext cx="3416559" cy="4357694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000364" y="4071942"/>
            <a:ext cx="5486400" cy="566738"/>
          </a:xfrm>
        </p:spPr>
        <p:txBody>
          <a:bodyPr anchor="b">
            <a:normAutofit/>
          </a:bodyPr>
          <a:lstStyle>
            <a:lvl1pPr algn="ctr">
              <a:defRPr sz="2300" b="1" baseline="0">
                <a:latin typeface="+mj-lt"/>
              </a:defRPr>
            </a:lvl1pPr>
          </a:lstStyle>
          <a:p>
            <a:r>
              <a:rPr lang="pt-BR" dirty="0" smtClean="0"/>
              <a:t>Digite aqui o título do laboratório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3714744" y="4695840"/>
            <a:ext cx="4786346" cy="804862"/>
          </a:xfrm>
        </p:spPr>
        <p:txBody>
          <a:bodyPr/>
          <a:lstStyle>
            <a:lvl1pPr marL="0" indent="0">
              <a:buNone/>
              <a:defRPr sz="14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 smtClean="0"/>
              <a:t>Digite aqui uma descrição (opcional) do laboratório0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004-0641-4A87-A53A-5C6FAB38DEFC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9" name="Título 1"/>
          <p:cNvSpPr txBox="1">
            <a:spLocks/>
          </p:cNvSpPr>
          <p:nvPr userDrawn="1"/>
        </p:nvSpPr>
        <p:spPr>
          <a:xfrm>
            <a:off x="4572000" y="500042"/>
            <a:ext cx="4357718" cy="1714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300" b="1" baseline="0"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0" normalizeH="0" baseline="0" noProof="0" dirty="0" smtClean="0">
                <a:ln w="1905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phemia" pitchFamily="34" charset="0"/>
                <a:ea typeface="+mj-ea"/>
                <a:cs typeface="+mj-cs"/>
              </a:rPr>
              <a:t>Laboratório</a:t>
            </a:r>
            <a:endParaRPr kumimoji="0" lang="pt-BR" sz="2300" b="1" i="0" u="none" strike="noStrike" kern="1200" cap="none" spc="0" normalizeH="0" baseline="0" noProof="0" dirty="0">
              <a:ln w="1905"/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uphemia" pitchFamily="34" charset="0"/>
              <a:ea typeface="+mj-ea"/>
              <a:cs typeface="+mj-cs"/>
            </a:endParaRPr>
          </a:p>
        </p:txBody>
      </p:sp>
      <p:pic>
        <p:nvPicPr>
          <p:cNvPr id="10" name="Picture 4" descr="C:\Users\altair.junior.SRNIMBUS\Documents\Sr.Nimbus\Imagens Sr.Nimbus\Apresentações\Scienc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357166"/>
            <a:ext cx="3173413" cy="316388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787153-7099-47CB-9E6F-8A7C378EE2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A6004-0641-4A87-A53A-5C6FAB38DEFC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78" r:id="rId4"/>
    <p:sldLayoutId id="2147483674" r:id="rId5"/>
    <p:sldLayoutId id="2147483675" r:id="rId6"/>
    <p:sldLayoutId id="2147483676" r:id="rId7"/>
    <p:sldLayoutId id="2147483677" r:id="rId8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000" b="1" kern="1200">
          <a:solidFill>
            <a:schemeClr val="accent1">
              <a:lumMod val="75000"/>
            </a:schemeClr>
          </a:solidFill>
          <a:latin typeface="Euphemia UCAS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b="1" kern="1200">
          <a:solidFill>
            <a:schemeClr val="tx1">
              <a:lumMod val="75000"/>
              <a:lumOff val="25000"/>
            </a:schemeClr>
          </a:solidFill>
          <a:latin typeface="Euphemia UCAS" pitchFamily="34" charset="0"/>
          <a:ea typeface="+mn-ea"/>
          <a:cs typeface="+mn-cs"/>
        </a:defRPr>
      </a:lvl2pPr>
      <a:lvl3pPr marL="3600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3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pt.wikipedia.org/wiki/Habitante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://pt.wikipedia.org/wiki/2010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pt.wikipedia.org/wiki/Brasil" TargetMode="External"/><Relationship Id="rId5" Type="http://schemas.openxmlformats.org/officeDocument/2006/relationships/hyperlink" Target="http://pt.wikipedia.org/wiki/Instituto_Brasileiro_de_Geografia_e_Estat%C3%ADstica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://pt.wikipedia.org/wiki/Quil%C3%B4metro_quadrad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tkyte.blogspot.com/2009/01/all-about-joins.html" TargetMode="External"/><Relationship Id="rId2" Type="http://schemas.openxmlformats.org/officeDocument/2006/relationships/hyperlink" Target="http://www.blogger.com/profile/16414894020465518692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gif"/><Relationship Id="rId4" Type="http://schemas.openxmlformats.org/officeDocument/2006/relationships/image" Target="../media/image37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blogs.msdn.com/b/psssql/archive/2010/01/11/high-cpu-after-upgrading-to-sql-server-2005-from-2000-due.aspx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004-0641-4A87-A53A-5C6FAB38DEFC}" type="slidenum">
              <a:rPr lang="pt-BR" smtClean="0"/>
              <a:pPr/>
              <a:t>1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Densidade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4BEA6004-0641-4A87-A53A-5C6FAB38DEFC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304800" y="2145504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“A </a:t>
            </a:r>
            <a:r>
              <a:rPr lang="pt-BR" dirty="0"/>
              <a:t>densidade de um corpo </a:t>
            </a:r>
            <a:r>
              <a:rPr lang="pt-BR" dirty="0" smtClean="0"/>
              <a:t>pode ser </a:t>
            </a:r>
            <a:r>
              <a:rPr lang="pt-BR" dirty="0"/>
              <a:t>determinada pela quantidade de massa que o corpo possui dividido pelo volume que esta massa </a:t>
            </a:r>
            <a:r>
              <a:rPr lang="pt-BR" dirty="0" smtClean="0"/>
              <a:t>ocupa.”</a:t>
            </a:r>
            <a:endParaRPr lang="pt-B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669" y="1295400"/>
            <a:ext cx="3733801" cy="805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19400"/>
            <a:ext cx="5257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163" y="2845970"/>
            <a:ext cx="2814637" cy="2030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381000" y="5048071"/>
            <a:ext cx="8534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Estamos mais acostumados a ouvir o termo “Densidade Demográfica”.</a:t>
            </a:r>
          </a:p>
          <a:p>
            <a:r>
              <a:rPr lang="pt-BR" dirty="0" smtClean="0"/>
              <a:t>Segundo dados do </a:t>
            </a:r>
            <a:r>
              <a:rPr lang="pt-BR" dirty="0" smtClean="0">
                <a:hlinkClick r:id="rId5" tooltip="Instituto Brasileiro de Geografia e Estatística"/>
              </a:rPr>
              <a:t>IBGE</a:t>
            </a:r>
            <a:r>
              <a:rPr lang="pt-BR" dirty="0" smtClean="0"/>
              <a:t> o </a:t>
            </a:r>
            <a:r>
              <a:rPr lang="pt-BR" dirty="0" smtClean="0">
                <a:hlinkClick r:id="rId6" tooltip="Brasil"/>
              </a:rPr>
              <a:t>Brasil</a:t>
            </a:r>
            <a:r>
              <a:rPr lang="pt-BR" dirty="0" smtClean="0"/>
              <a:t> em (</a:t>
            </a:r>
            <a:r>
              <a:rPr lang="pt-BR" dirty="0" smtClean="0">
                <a:hlinkClick r:id="rId7" tooltip="2010"/>
              </a:rPr>
              <a:t>2010</a:t>
            </a:r>
            <a:r>
              <a:rPr lang="pt-BR" dirty="0" smtClean="0"/>
              <a:t>) possuía 190.732.694 de habitantes em uma área de 8.514.215,3 km², ou seja, uma densidade demográfica de 22,40 </a:t>
            </a:r>
            <a:r>
              <a:rPr lang="pt-BR" dirty="0" smtClean="0">
                <a:hlinkClick r:id="rId8" tooltip="Habitante"/>
              </a:rPr>
              <a:t>habitantes</a:t>
            </a:r>
            <a:r>
              <a:rPr lang="pt-BR" dirty="0" smtClean="0"/>
              <a:t> por </a:t>
            </a:r>
            <a:r>
              <a:rPr lang="pt-BR" dirty="0" smtClean="0">
                <a:hlinkClick r:id="rId9" tooltip="Quilômetro quadrado"/>
              </a:rPr>
              <a:t>quilômetro quadrado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0953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Densidade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4BEA6004-0641-4A87-A53A-5C6FAB38DEFC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228600" y="1268415"/>
            <a:ext cx="8686800" cy="482758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Euphemia UCAS" pitchFamily="34" charset="0"/>
                <a:ea typeface="+mn-ea"/>
                <a:cs typeface="+mn-cs"/>
              </a:defRPr>
            </a:lvl2pPr>
            <a:lvl3pPr marL="360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smtClean="0"/>
              <a:t>Calculo de densidade de uma coluna no SQL Server:</a:t>
            </a:r>
          </a:p>
          <a:p>
            <a:endParaRPr lang="pt-BR" sz="2400" smtClean="0"/>
          </a:p>
          <a:p>
            <a:r>
              <a:rPr lang="pt-BR" sz="2400" smtClean="0"/>
              <a:t>Quando maior o número da densidade, mais densa é a sua coluna, e mais linhas duplicadas ela contém.</a:t>
            </a:r>
          </a:p>
          <a:p>
            <a:r>
              <a:rPr lang="pt-BR" sz="2400" smtClean="0"/>
              <a:t>Valor da densidade é utilizado de várias formas pelo Otimizador de Consultas.</a:t>
            </a:r>
          </a:p>
          <a:p>
            <a:r>
              <a:rPr lang="pt-BR" sz="2400" smtClean="0"/>
              <a:t>Valor da densidade é armazenado nas estatísticas da tabela.</a:t>
            </a:r>
            <a:endParaRPr lang="pt-BR" sz="2400" dirty="0" smtClean="0"/>
          </a:p>
        </p:txBody>
      </p:sp>
      <p:sp>
        <p:nvSpPr>
          <p:cNvPr id="13" name="AutoShape 41"/>
          <p:cNvSpPr>
            <a:spLocks noChangeArrowheads="1"/>
          </p:cNvSpPr>
          <p:nvPr/>
        </p:nvSpPr>
        <p:spPr bwMode="auto">
          <a:xfrm>
            <a:off x="270850" y="1702129"/>
            <a:ext cx="8449901" cy="405742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SELECT 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(1.0 / COUNT(DISTINCT 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&lt;</a:t>
            </a:r>
            <a:r>
              <a:rPr lang="en-US" sz="2000" dirty="0" err="1" smtClean="0">
                <a:solidFill>
                  <a:srgbClr val="002060"/>
                </a:solidFill>
                <a:latin typeface="Lucida Console" pitchFamily="49" charset="0"/>
              </a:rPr>
              <a:t>Coluna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&gt;)) 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FROM 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&lt;</a:t>
            </a:r>
            <a:r>
              <a:rPr lang="en-US" sz="2000" dirty="0" err="1" smtClean="0">
                <a:solidFill>
                  <a:srgbClr val="002060"/>
                </a:solidFill>
                <a:latin typeface="Lucida Console" pitchFamily="49" charset="0"/>
              </a:rPr>
              <a:t>Tabela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&gt; </a:t>
            </a:r>
          </a:p>
        </p:txBody>
      </p:sp>
      <p:sp>
        <p:nvSpPr>
          <p:cNvPr id="14" name="AutoShape 41"/>
          <p:cNvSpPr>
            <a:spLocks noChangeArrowheads="1"/>
          </p:cNvSpPr>
          <p:nvPr/>
        </p:nvSpPr>
        <p:spPr bwMode="auto">
          <a:xfrm>
            <a:off x="308518" y="4239422"/>
            <a:ext cx="8553876" cy="685868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latin typeface="Lucida Console" pitchFamily="49" charset="0"/>
              </a:rPr>
              <a:t>DBCC </a:t>
            </a:r>
            <a:r>
              <a:rPr lang="en-US" dirty="0" smtClean="0">
                <a:solidFill>
                  <a:srgbClr val="002060"/>
                </a:solidFill>
                <a:latin typeface="Lucida Console" pitchFamily="49" charset="0"/>
              </a:rPr>
              <a:t>SHOW_STATISTICS(</a:t>
            </a:r>
            <a:r>
              <a:rPr lang="en-US" dirty="0" err="1" smtClean="0">
                <a:solidFill>
                  <a:srgbClr val="002060"/>
                </a:solidFill>
                <a:latin typeface="Lucida Console" pitchFamily="49" charset="0"/>
              </a:rPr>
              <a:t>Clientes,ix_Nome</a:t>
            </a:r>
            <a:r>
              <a:rPr lang="en-US" dirty="0" smtClean="0">
                <a:solidFill>
                  <a:srgbClr val="002060"/>
                </a:solidFill>
                <a:latin typeface="Lucida Console" pitchFamily="49" charset="0"/>
              </a:rPr>
              <a:t>) WITH DENSITY_VECTOR</a:t>
            </a:r>
          </a:p>
          <a:p>
            <a:pPr algn="ctr"/>
            <a:r>
              <a:rPr lang="en-US" dirty="0">
                <a:solidFill>
                  <a:srgbClr val="002060"/>
                </a:solidFill>
                <a:latin typeface="Lucida Console" pitchFamily="49" charset="0"/>
              </a:rPr>
              <a:t>SELECT 1. / COUNT(DISTINCT Nome) AS </a:t>
            </a:r>
            <a:r>
              <a:rPr lang="en-US" dirty="0" err="1">
                <a:solidFill>
                  <a:srgbClr val="002060"/>
                </a:solidFill>
                <a:latin typeface="Lucida Console" pitchFamily="49" charset="0"/>
              </a:rPr>
              <a:t>Densidade</a:t>
            </a:r>
            <a:r>
              <a:rPr lang="en-US" dirty="0">
                <a:solidFill>
                  <a:srgbClr val="002060"/>
                </a:solidFill>
                <a:latin typeface="Lucida Console" pitchFamily="49" charset="0"/>
              </a:rPr>
              <a:t> FROM </a:t>
            </a:r>
            <a:r>
              <a:rPr lang="en-US" dirty="0" err="1">
                <a:solidFill>
                  <a:srgbClr val="002060"/>
                </a:solidFill>
                <a:latin typeface="Lucida Console" pitchFamily="49" charset="0"/>
              </a:rPr>
              <a:t>Clientes</a:t>
            </a:r>
            <a:endParaRPr lang="en-US" dirty="0" smtClean="0">
              <a:solidFill>
                <a:srgbClr val="002060"/>
              </a:solidFill>
              <a:latin typeface="Lucida Console" pitchFamily="49" charset="0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088159"/>
            <a:ext cx="4953000" cy="1060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152" y="5169982"/>
            <a:ext cx="2661785" cy="860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1785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Densidade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004-0641-4A87-A53A-5C6FAB38DEFC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9109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SARGs(Search Arguments</a:t>
            </a:r>
            <a:r>
              <a:rPr lang="en-US" dirty="0" smtClean="0"/>
              <a:t>)</a:t>
            </a:r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sz="3200" dirty="0"/>
              <a:t>Cláusulas que ajudam a limitar a quantidade de linhas que serão retornadas</a:t>
            </a:r>
          </a:p>
          <a:p>
            <a:r>
              <a:rPr lang="pt-BR" sz="3200" dirty="0"/>
              <a:t>Conhecidas como </a:t>
            </a:r>
            <a:r>
              <a:rPr lang="pt-BR" sz="3200" i="1" dirty="0" err="1"/>
              <a:t>sargable</a:t>
            </a:r>
            <a:r>
              <a:rPr lang="pt-BR" sz="3200" i="1" dirty="0"/>
              <a:t> </a:t>
            </a:r>
            <a:r>
              <a:rPr lang="pt-BR" sz="3200" dirty="0"/>
              <a:t>ou </a:t>
            </a:r>
            <a:r>
              <a:rPr lang="pt-BR" sz="3200" i="1" dirty="0" err="1"/>
              <a:t>optimizable</a:t>
            </a:r>
            <a:endParaRPr lang="pt-BR" sz="3200" i="1" dirty="0"/>
          </a:p>
          <a:p>
            <a:r>
              <a:rPr lang="pt-BR" sz="3200" dirty="0"/>
              <a:t>Exemplos de cláusulas </a:t>
            </a:r>
            <a:r>
              <a:rPr lang="pt-BR" sz="3200" dirty="0" err="1"/>
              <a:t>SARGs</a:t>
            </a:r>
            <a:r>
              <a:rPr lang="pt-BR" sz="3200" dirty="0"/>
              <a:t>: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4BEA6004-0641-4A87-A53A-5C6FAB38DEFC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9" name="AutoShape 41"/>
          <p:cNvSpPr>
            <a:spLocks noChangeArrowheads="1"/>
          </p:cNvSpPr>
          <p:nvPr/>
        </p:nvSpPr>
        <p:spPr bwMode="auto">
          <a:xfrm>
            <a:off x="539552" y="3717032"/>
            <a:ext cx="6248400" cy="1752600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it-IT" sz="2000" dirty="0" smtClean="0">
                <a:solidFill>
                  <a:srgbClr val="002060"/>
                </a:solidFill>
                <a:latin typeface="Lucida Console" pitchFamily="49" charset="0"/>
              </a:rPr>
              <a:t>WHERE Nome </a:t>
            </a:r>
            <a:r>
              <a:rPr lang="it-IT" sz="2000" dirty="0">
                <a:solidFill>
                  <a:srgbClr val="002060"/>
                </a:solidFill>
                <a:latin typeface="Lucida Console" pitchFamily="49" charset="0"/>
              </a:rPr>
              <a:t>= 'José'</a:t>
            </a:r>
          </a:p>
          <a:p>
            <a:r>
              <a:rPr lang="it-IT" sz="2000" dirty="0">
                <a:solidFill>
                  <a:srgbClr val="002060"/>
                </a:solidFill>
                <a:latin typeface="Lucida Console" pitchFamily="49" charset="0"/>
              </a:rPr>
              <a:t>WHERE </a:t>
            </a:r>
            <a:r>
              <a:rPr lang="it-IT" sz="2000" dirty="0" smtClean="0">
                <a:solidFill>
                  <a:srgbClr val="002060"/>
                </a:solidFill>
                <a:latin typeface="Lucida Console" pitchFamily="49" charset="0"/>
              </a:rPr>
              <a:t>Salario </a:t>
            </a:r>
            <a:r>
              <a:rPr lang="it-IT" sz="2000" dirty="0">
                <a:solidFill>
                  <a:srgbClr val="002060"/>
                </a:solidFill>
                <a:latin typeface="Lucida Console" pitchFamily="49" charset="0"/>
              </a:rPr>
              <a:t>&gt; 2500</a:t>
            </a:r>
          </a:p>
          <a:p>
            <a:r>
              <a:rPr lang="it-IT" sz="2000" dirty="0">
                <a:solidFill>
                  <a:srgbClr val="002060"/>
                </a:solidFill>
                <a:latin typeface="Lucida Console" pitchFamily="49" charset="0"/>
              </a:rPr>
              <a:t>WHERE </a:t>
            </a:r>
            <a:r>
              <a:rPr lang="it-IT" sz="2000" dirty="0" smtClean="0">
                <a:solidFill>
                  <a:srgbClr val="002060"/>
                </a:solidFill>
                <a:latin typeface="Lucida Console" pitchFamily="49" charset="0"/>
              </a:rPr>
              <a:t>2500 </a:t>
            </a:r>
            <a:r>
              <a:rPr lang="it-IT" sz="2000" dirty="0">
                <a:solidFill>
                  <a:srgbClr val="002060"/>
                </a:solidFill>
                <a:latin typeface="Lucida Console" pitchFamily="49" charset="0"/>
              </a:rPr>
              <a:t>&lt; Salario</a:t>
            </a:r>
          </a:p>
          <a:p>
            <a:r>
              <a:rPr lang="it-IT" sz="2000" dirty="0">
                <a:solidFill>
                  <a:srgbClr val="002060"/>
                </a:solidFill>
                <a:latin typeface="Lucida Console" pitchFamily="49" charset="0"/>
              </a:rPr>
              <a:t>WHERE </a:t>
            </a:r>
            <a:r>
              <a:rPr lang="it-IT" sz="2000" dirty="0" smtClean="0">
                <a:solidFill>
                  <a:srgbClr val="002060"/>
                </a:solidFill>
                <a:latin typeface="Lucida Console" pitchFamily="49" charset="0"/>
              </a:rPr>
              <a:t>Nome </a:t>
            </a:r>
            <a:r>
              <a:rPr lang="it-IT" sz="2000" dirty="0">
                <a:solidFill>
                  <a:srgbClr val="002060"/>
                </a:solidFill>
                <a:latin typeface="Lucida Console" pitchFamily="49" charset="0"/>
              </a:rPr>
              <a:t>= 'José' AND Salario </a:t>
            </a:r>
            <a:r>
              <a:rPr lang="it-IT" sz="2000" dirty="0" smtClean="0">
                <a:solidFill>
                  <a:srgbClr val="002060"/>
                </a:solidFill>
                <a:latin typeface="Lucida Console" pitchFamily="49" charset="0"/>
              </a:rPr>
              <a:t>&gt; </a:t>
            </a:r>
            <a:r>
              <a:rPr lang="it-IT" sz="2000" dirty="0">
                <a:solidFill>
                  <a:srgbClr val="002060"/>
                </a:solidFill>
                <a:latin typeface="Lucida Console" pitchFamily="49" charset="0"/>
              </a:rPr>
              <a:t>5000</a:t>
            </a:r>
          </a:p>
          <a:p>
            <a:r>
              <a:rPr lang="it-IT" sz="2000" dirty="0">
                <a:solidFill>
                  <a:srgbClr val="002060"/>
                </a:solidFill>
                <a:latin typeface="Lucida Console" pitchFamily="49" charset="0"/>
              </a:rPr>
              <a:t>WHERE </a:t>
            </a:r>
            <a:r>
              <a:rPr lang="it-IT" sz="2000" dirty="0" smtClean="0">
                <a:solidFill>
                  <a:srgbClr val="002060"/>
                </a:solidFill>
                <a:latin typeface="Lucida Console" pitchFamily="49" charset="0"/>
              </a:rPr>
              <a:t>Nome </a:t>
            </a:r>
            <a:r>
              <a:rPr lang="it-IT" sz="2000" dirty="0">
                <a:solidFill>
                  <a:srgbClr val="002060"/>
                </a:solidFill>
                <a:latin typeface="Lucida Console" pitchFamily="49" charset="0"/>
              </a:rPr>
              <a:t>LIKE 'Fab%'</a:t>
            </a:r>
            <a:endParaRPr lang="en-US" sz="2000" dirty="0" smtClean="0">
              <a:solidFill>
                <a:srgbClr val="002060"/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590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SARGs(Search Arguments</a:t>
            </a:r>
            <a:r>
              <a:rPr lang="en-US" dirty="0" smtClean="0"/>
              <a:t>)</a:t>
            </a:r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sz="3200" dirty="0" smtClean="0"/>
              <a:t>Exemplos </a:t>
            </a:r>
            <a:r>
              <a:rPr lang="pt-BR" sz="3200" dirty="0"/>
              <a:t>de cláusulas </a:t>
            </a:r>
            <a:r>
              <a:rPr lang="pt-BR" sz="3200" dirty="0" err="1" smtClean="0"/>
              <a:t>nonSARGable</a:t>
            </a:r>
            <a:r>
              <a:rPr lang="pt-BR" sz="3200" dirty="0" smtClean="0"/>
              <a:t>:</a:t>
            </a:r>
            <a:endParaRPr lang="pt-BR" sz="3200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pt-BR" sz="3200" dirty="0"/>
              <a:t>Não toque na sua coluna!</a:t>
            </a:r>
          </a:p>
          <a:p>
            <a:r>
              <a:rPr lang="pt-BR" sz="3200" dirty="0"/>
              <a:t>Se tocar, teste para verificar se o SQL conseguiu tornar a expressão </a:t>
            </a:r>
            <a:r>
              <a:rPr lang="pt-BR" sz="3200" i="1" dirty="0" err="1" smtClean="0"/>
              <a:t>sargable</a:t>
            </a:r>
            <a:endParaRPr lang="pt-BR" sz="3200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4BEA6004-0641-4A87-A53A-5C6FAB38DEFC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7" name="AutoShape 41"/>
          <p:cNvSpPr>
            <a:spLocks noChangeArrowheads="1"/>
          </p:cNvSpPr>
          <p:nvPr/>
        </p:nvSpPr>
        <p:spPr bwMode="auto">
          <a:xfrm>
            <a:off x="569259" y="2132856"/>
            <a:ext cx="6248400" cy="1405404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it-IT" sz="2000" dirty="0" smtClean="0">
                <a:solidFill>
                  <a:srgbClr val="002060"/>
                </a:solidFill>
                <a:latin typeface="Lucida Console" pitchFamily="49" charset="0"/>
              </a:rPr>
              <a:t>WHERE Nome LIKE ‘%Fab'</a:t>
            </a:r>
            <a:endParaRPr lang="it-IT" sz="2000" dirty="0">
              <a:solidFill>
                <a:srgbClr val="002060"/>
              </a:solidFill>
              <a:latin typeface="Lucida Console" pitchFamily="49" charset="0"/>
            </a:endParaRPr>
          </a:p>
          <a:p>
            <a:r>
              <a:rPr lang="it-IT" sz="2000" dirty="0">
                <a:solidFill>
                  <a:srgbClr val="002060"/>
                </a:solidFill>
                <a:latin typeface="Lucida Console" pitchFamily="49" charset="0"/>
              </a:rPr>
              <a:t>WHERE </a:t>
            </a:r>
            <a:r>
              <a:rPr lang="it-IT" sz="2000" dirty="0" smtClean="0">
                <a:solidFill>
                  <a:srgbClr val="002060"/>
                </a:solidFill>
                <a:latin typeface="Lucida Console" pitchFamily="49" charset="0"/>
              </a:rPr>
              <a:t>ABS(Preco) &gt; 100</a:t>
            </a:r>
            <a:endParaRPr lang="it-IT" sz="2000" dirty="0">
              <a:solidFill>
                <a:srgbClr val="002060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WHERE </a:t>
            </a:r>
            <a:r>
              <a:rPr lang="en-US" sz="2000" dirty="0" err="1" smtClean="0">
                <a:solidFill>
                  <a:srgbClr val="002060"/>
                </a:solidFill>
                <a:latin typeface="Lucida Console" pitchFamily="49" charset="0"/>
              </a:rPr>
              <a:t>dbo.FnMask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(Col) = ’10.330’</a:t>
            </a:r>
          </a:p>
          <a:p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WHERE YEAR(Data) = 2011</a:t>
            </a:r>
          </a:p>
        </p:txBody>
      </p:sp>
    </p:spTree>
    <p:extLst>
      <p:ext uri="{BB962C8B-B14F-4D97-AF65-F5344CB8AC3E}">
        <p14:creationId xmlns:p14="http://schemas.microsoft.com/office/powerpoint/2010/main" val="1355714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Sargs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004-0641-4A87-A53A-5C6FAB38DEFC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877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Cardinalidade</a:t>
            </a:r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0"/>
          </p:nvPr>
        </p:nvSpPr>
        <p:spPr>
          <a:xfrm>
            <a:off x="323528" y="1124744"/>
            <a:ext cx="8358187" cy="5312618"/>
          </a:xfrm>
        </p:spPr>
        <p:txBody>
          <a:bodyPr>
            <a:normAutofit fontScale="77500" lnSpcReduction="20000"/>
          </a:bodyPr>
          <a:lstStyle/>
          <a:p>
            <a:r>
              <a:rPr lang="pt-BR" sz="3200" dirty="0"/>
              <a:t>Quantidade de linhas que satisfazem uma condição (</a:t>
            </a:r>
            <a:r>
              <a:rPr lang="pt-BR" sz="3200" dirty="0" err="1" smtClean="0"/>
              <a:t>where</a:t>
            </a:r>
            <a:r>
              <a:rPr lang="pt-BR" sz="3200" dirty="0" smtClean="0"/>
              <a:t>, </a:t>
            </a:r>
            <a:r>
              <a:rPr lang="pt-BR" sz="3200" dirty="0" err="1" smtClean="0"/>
              <a:t>join</a:t>
            </a:r>
            <a:r>
              <a:rPr lang="pt-BR" sz="3200" dirty="0" smtClean="0"/>
              <a:t>, agregação...)</a:t>
            </a:r>
            <a:endParaRPr lang="pt-BR" sz="3200" dirty="0"/>
          </a:p>
          <a:p>
            <a:endParaRPr lang="pt-BR" sz="3200" dirty="0" smtClean="0"/>
          </a:p>
          <a:p>
            <a:r>
              <a:rPr lang="pt-BR" sz="3200" dirty="0" smtClean="0"/>
              <a:t>Exemplo:</a:t>
            </a:r>
          </a:p>
          <a:p>
            <a:endParaRPr lang="en-US" sz="3200" dirty="0"/>
          </a:p>
          <a:p>
            <a:r>
              <a:rPr lang="pt-BR" dirty="0" smtClean="0"/>
              <a:t>Imagine </a:t>
            </a:r>
            <a:r>
              <a:rPr lang="pt-BR" dirty="0"/>
              <a:t>que a tabela de clientes tem 500 linhas. Para a consulta acima o SQL pega o valor ‘José’, vai no histograma e identifica quantas linhas satisfazem o filtro, neste caso “José“ representa 5% da tabela, ou seja, 5% x 500 = 25 linhas.</a:t>
            </a:r>
          </a:p>
          <a:p>
            <a:r>
              <a:rPr lang="pt-BR" dirty="0" err="1"/>
              <a:t>Estimated</a:t>
            </a:r>
            <a:r>
              <a:rPr lang="pt-BR" dirty="0"/>
              <a:t> </a:t>
            </a:r>
            <a:r>
              <a:rPr lang="pt-BR" dirty="0" err="1"/>
              <a:t>number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rows</a:t>
            </a:r>
            <a:endParaRPr lang="pt-BR" dirty="0"/>
          </a:p>
          <a:p>
            <a:r>
              <a:rPr lang="pt-BR" dirty="0" smtClean="0"/>
              <a:t>Escolha uma opção: Uma estimativa </a:t>
            </a:r>
            <a:r>
              <a:rPr lang="pt-BR" dirty="0"/>
              <a:t>errada resulta em um </a:t>
            </a:r>
            <a:r>
              <a:rPr lang="pt-BR" dirty="0" smtClean="0"/>
              <a:t>plano: </a:t>
            </a:r>
            <a:endParaRPr lang="pt-BR" dirty="0"/>
          </a:p>
          <a:p>
            <a:pPr marL="800100" lvl="1" indent="-342900">
              <a:buFont typeface="+mj-lt"/>
              <a:buAutoNum type="alphaUcPeriod"/>
            </a:pPr>
            <a:r>
              <a:rPr lang="pt-BR" sz="2600" dirty="0"/>
              <a:t>Péssimo</a:t>
            </a:r>
          </a:p>
          <a:p>
            <a:pPr marL="800100" lvl="1" indent="-342900">
              <a:buFont typeface="+mj-lt"/>
              <a:buAutoNum type="alphaUcPeriod"/>
            </a:pPr>
            <a:r>
              <a:rPr lang="pt-BR" sz="2600" dirty="0"/>
              <a:t>Horrível</a:t>
            </a:r>
          </a:p>
          <a:p>
            <a:pPr marL="800100" lvl="1" indent="-342900">
              <a:buFont typeface="+mj-lt"/>
              <a:buAutoNum type="alphaUcPeriod"/>
            </a:pPr>
            <a:r>
              <a:rPr lang="pt-BR" sz="2600" dirty="0"/>
              <a:t>Desastroso</a:t>
            </a:r>
          </a:p>
          <a:p>
            <a:pPr marL="800100" lvl="1" indent="-342900">
              <a:buFont typeface="+mj-lt"/>
              <a:buAutoNum type="alphaUcPeriod"/>
            </a:pPr>
            <a:r>
              <a:rPr lang="pt-BR" sz="2600" dirty="0"/>
              <a:t>Depende </a:t>
            </a:r>
            <a:r>
              <a:rPr lang="pt-BR" sz="2600" dirty="0">
                <a:sym typeface="Wingdings" pitchFamily="2" charset="2"/>
              </a:rPr>
              <a:t></a:t>
            </a:r>
            <a:endParaRPr lang="pt-BR" sz="260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4BEA6004-0641-4A87-A53A-5C6FAB38DEFC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7" name="AutoShape 41"/>
          <p:cNvSpPr>
            <a:spLocks noChangeArrowheads="1"/>
          </p:cNvSpPr>
          <p:nvPr/>
        </p:nvSpPr>
        <p:spPr bwMode="auto">
          <a:xfrm>
            <a:off x="2195736" y="1988840"/>
            <a:ext cx="3657600" cy="735106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it-IT" sz="2000" dirty="0" smtClean="0">
                <a:solidFill>
                  <a:srgbClr val="002060"/>
                </a:solidFill>
                <a:latin typeface="Lucida Console" pitchFamily="49" charset="0"/>
              </a:rPr>
              <a:t>SELECT * FROM Clientes</a:t>
            </a:r>
          </a:p>
          <a:p>
            <a:r>
              <a:rPr lang="it-IT" sz="2000" dirty="0" smtClean="0">
                <a:solidFill>
                  <a:srgbClr val="002060"/>
                </a:solidFill>
                <a:latin typeface="Lucida Console" pitchFamily="49" charset="0"/>
              </a:rPr>
              <a:t>WHERE Nome </a:t>
            </a:r>
            <a:r>
              <a:rPr lang="it-IT" sz="2000" dirty="0">
                <a:solidFill>
                  <a:srgbClr val="002060"/>
                </a:solidFill>
                <a:latin typeface="Lucida Console" pitchFamily="49" charset="0"/>
              </a:rPr>
              <a:t>= 'José</a:t>
            </a:r>
            <a:r>
              <a:rPr lang="it-IT" sz="2000" dirty="0" smtClean="0">
                <a:solidFill>
                  <a:srgbClr val="002060"/>
                </a:solidFill>
                <a:latin typeface="Lucida Console" pitchFamily="49" charset="0"/>
              </a:rPr>
              <a:t>'</a:t>
            </a:r>
            <a:endParaRPr lang="it-IT" sz="2000" dirty="0">
              <a:solidFill>
                <a:srgbClr val="002060"/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065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Quando</a:t>
            </a:r>
            <a:r>
              <a:rPr lang="en-US" dirty="0"/>
              <a:t> o SQL </a:t>
            </a:r>
            <a:r>
              <a:rPr lang="en-US" dirty="0" err="1"/>
              <a:t>faz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estimativa</a:t>
            </a:r>
            <a:r>
              <a:rPr lang="en-US" dirty="0"/>
              <a:t> </a:t>
            </a:r>
            <a:r>
              <a:rPr lang="en-US" dirty="0" err="1"/>
              <a:t>incorreta</a:t>
            </a:r>
            <a:r>
              <a:rPr lang="en-US" dirty="0"/>
              <a:t> da </a:t>
            </a:r>
            <a:r>
              <a:rPr lang="en-US" dirty="0" err="1"/>
              <a:t>cardinalidade</a:t>
            </a:r>
            <a:r>
              <a:rPr lang="en-US" dirty="0"/>
              <a:t>?</a:t>
            </a:r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0"/>
          </p:nvPr>
        </p:nvSpPr>
        <p:spPr>
          <a:xfrm>
            <a:off x="323528" y="1352203"/>
            <a:ext cx="8358187" cy="5024586"/>
          </a:xfrm>
        </p:spPr>
        <p:txBody>
          <a:bodyPr>
            <a:normAutofit/>
          </a:bodyPr>
          <a:lstStyle/>
          <a:p>
            <a:r>
              <a:rPr lang="pt-BR" sz="3200" dirty="0" smtClean="0"/>
              <a:t>Quando utilizamos variáveis </a:t>
            </a:r>
            <a:r>
              <a:rPr lang="pt-BR" sz="3200" dirty="0"/>
              <a:t>como filtro em consultas </a:t>
            </a:r>
            <a:r>
              <a:rPr lang="pt-BR" sz="3200" dirty="0" err="1"/>
              <a:t>ad-hoc</a:t>
            </a:r>
            <a:endParaRPr lang="pt-BR" sz="3200" dirty="0"/>
          </a:p>
          <a:p>
            <a:endParaRPr lang="en-US" sz="3200" dirty="0" smtClean="0"/>
          </a:p>
          <a:p>
            <a:endParaRPr lang="pt-BR" sz="2600" dirty="0"/>
          </a:p>
          <a:p>
            <a:endParaRPr lang="pt-BR" sz="3200" dirty="0" smtClean="0"/>
          </a:p>
          <a:p>
            <a:r>
              <a:rPr lang="pt-BR" sz="3200" dirty="0" smtClean="0"/>
              <a:t>Ao </a:t>
            </a:r>
            <a:r>
              <a:rPr lang="pt-BR" sz="3200" dirty="0"/>
              <a:t>trocar o valor da variável em </a:t>
            </a:r>
            <a:r>
              <a:rPr lang="pt-BR" sz="3200" dirty="0" smtClean="0"/>
              <a:t>procedures</a:t>
            </a:r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4BEA6004-0641-4A87-A53A-5C6FAB38DEFC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8" name="AutoShape 41"/>
          <p:cNvSpPr>
            <a:spLocks noChangeArrowheads="1"/>
          </p:cNvSpPr>
          <p:nvPr/>
        </p:nvSpPr>
        <p:spPr bwMode="auto">
          <a:xfrm>
            <a:off x="2225156" y="2424371"/>
            <a:ext cx="4128248" cy="1371600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it-IT" sz="2000" dirty="0" smtClean="0">
                <a:solidFill>
                  <a:srgbClr val="002060"/>
                </a:solidFill>
                <a:latin typeface="Lucida Console" pitchFamily="49" charset="0"/>
              </a:rPr>
              <a:t>DECLARE @Nome VarChar(20)</a:t>
            </a:r>
          </a:p>
          <a:p>
            <a:r>
              <a:rPr lang="it-IT" sz="2000" dirty="0" smtClean="0">
                <a:solidFill>
                  <a:srgbClr val="002060"/>
                </a:solidFill>
                <a:latin typeface="Lucida Console" pitchFamily="49" charset="0"/>
              </a:rPr>
              <a:t>SET @Nome = ‘José’</a:t>
            </a:r>
          </a:p>
          <a:p>
            <a:r>
              <a:rPr lang="it-IT" sz="2000" dirty="0" smtClean="0">
                <a:solidFill>
                  <a:srgbClr val="002060"/>
                </a:solidFill>
                <a:latin typeface="Lucida Console" pitchFamily="49" charset="0"/>
              </a:rPr>
              <a:t>SELECT * FROM Clientes</a:t>
            </a:r>
          </a:p>
          <a:p>
            <a:r>
              <a:rPr lang="it-IT" sz="2000" dirty="0" smtClean="0">
                <a:solidFill>
                  <a:srgbClr val="002060"/>
                </a:solidFill>
                <a:latin typeface="Lucida Console" pitchFamily="49" charset="0"/>
              </a:rPr>
              <a:t> WHERE Nome </a:t>
            </a:r>
            <a:r>
              <a:rPr lang="it-IT" sz="2000" dirty="0">
                <a:solidFill>
                  <a:srgbClr val="002060"/>
                </a:solidFill>
                <a:latin typeface="Lucida Console" pitchFamily="49" charset="0"/>
              </a:rPr>
              <a:t>= </a:t>
            </a:r>
            <a:r>
              <a:rPr lang="it-IT" sz="2000" dirty="0" smtClean="0">
                <a:solidFill>
                  <a:srgbClr val="002060"/>
                </a:solidFill>
                <a:latin typeface="Lucida Console" pitchFamily="49" charset="0"/>
              </a:rPr>
              <a:t>@Nome</a:t>
            </a:r>
            <a:endParaRPr lang="it-IT" sz="2000" dirty="0">
              <a:solidFill>
                <a:srgbClr val="002060"/>
              </a:solidFill>
              <a:latin typeface="Lucida Console" pitchFamily="49" charset="0"/>
            </a:endParaRPr>
          </a:p>
        </p:txBody>
      </p:sp>
      <p:sp>
        <p:nvSpPr>
          <p:cNvPr id="9" name="AutoShape 41"/>
          <p:cNvSpPr>
            <a:spLocks noChangeArrowheads="1"/>
          </p:cNvSpPr>
          <p:nvPr/>
        </p:nvSpPr>
        <p:spPr bwMode="auto">
          <a:xfrm>
            <a:off x="611560" y="4597794"/>
            <a:ext cx="7355441" cy="1800944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CREATE PROC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dbo.St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@i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Int</a:t>
            </a:r>
            <a:endParaRPr lang="en-US" sz="2000" dirty="0">
              <a:solidFill>
                <a:srgbClr val="002060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AS</a:t>
            </a:r>
          </a:p>
          <a:p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IF @i &lt; 100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 SET @i = 999</a:t>
            </a:r>
            <a:endParaRPr lang="en-US" sz="2000" dirty="0">
              <a:solidFill>
                <a:srgbClr val="002060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SELECT * FROM </a:t>
            </a:r>
            <a:r>
              <a:rPr lang="en-US" sz="2000" dirty="0" err="1" smtClean="0">
                <a:solidFill>
                  <a:srgbClr val="002060"/>
                </a:solidFill>
                <a:latin typeface="Lucida Console" pitchFamily="49" charset="0"/>
              </a:rPr>
              <a:t>Pedidos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 WHERE Valor 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&lt; @i</a:t>
            </a:r>
            <a:endParaRPr lang="it-IT" sz="2000" dirty="0">
              <a:solidFill>
                <a:srgbClr val="002060"/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63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Quando</a:t>
            </a:r>
            <a:r>
              <a:rPr lang="en-US" dirty="0"/>
              <a:t> o SQL </a:t>
            </a:r>
            <a:r>
              <a:rPr lang="en-US" dirty="0" err="1"/>
              <a:t>faz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estimativa</a:t>
            </a:r>
            <a:r>
              <a:rPr lang="en-US" dirty="0"/>
              <a:t> </a:t>
            </a:r>
            <a:r>
              <a:rPr lang="en-US" dirty="0" err="1"/>
              <a:t>incorreta</a:t>
            </a:r>
            <a:r>
              <a:rPr lang="en-US" dirty="0"/>
              <a:t> da </a:t>
            </a:r>
            <a:r>
              <a:rPr lang="en-US" dirty="0" err="1"/>
              <a:t>cardinalidade</a:t>
            </a:r>
            <a:r>
              <a:rPr lang="en-US" dirty="0"/>
              <a:t>?</a:t>
            </a:r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0"/>
          </p:nvPr>
        </p:nvSpPr>
        <p:spPr>
          <a:xfrm>
            <a:off x="323528" y="1352203"/>
            <a:ext cx="8358187" cy="5024586"/>
          </a:xfrm>
        </p:spPr>
        <p:txBody>
          <a:bodyPr>
            <a:normAutofit/>
          </a:bodyPr>
          <a:lstStyle/>
          <a:p>
            <a:r>
              <a:rPr lang="pt-BR" sz="3200" dirty="0"/>
              <a:t>Quando você manipula a coluna do </a:t>
            </a:r>
            <a:r>
              <a:rPr lang="pt-BR" sz="3200" dirty="0" smtClean="0"/>
              <a:t>filtro</a:t>
            </a:r>
            <a:endParaRPr lang="en-US" sz="3200" dirty="0" smtClean="0"/>
          </a:p>
          <a:p>
            <a:endParaRPr lang="en-US" sz="2600" dirty="0" smtClean="0"/>
          </a:p>
          <a:p>
            <a:endParaRPr lang="en-US" sz="2600" dirty="0"/>
          </a:p>
          <a:p>
            <a:pPr marL="342900" lvl="1" indent="-342900"/>
            <a:r>
              <a:rPr lang="pt-BR" sz="1600" dirty="0"/>
              <a:t>Exceto raras exceções onde a </a:t>
            </a:r>
            <a:r>
              <a:rPr lang="pt-BR" sz="1600" dirty="0" err="1"/>
              <a:t>function</a:t>
            </a:r>
            <a:r>
              <a:rPr lang="pt-BR" sz="1600" dirty="0"/>
              <a:t> é determinista + você utilizou WITH SCHEMABINDING + existe coluna calculada + existe estatística para a coluna calculada.</a:t>
            </a:r>
          </a:p>
          <a:p>
            <a:r>
              <a:rPr lang="pt-BR" sz="2800" dirty="0"/>
              <a:t>Quando você utiliza </a:t>
            </a:r>
            <a:r>
              <a:rPr lang="pt-BR" sz="2800" dirty="0" err="1"/>
              <a:t>subconsultas</a:t>
            </a:r>
            <a:endParaRPr lang="pt-BR" sz="2800" dirty="0"/>
          </a:p>
          <a:p>
            <a:endParaRPr lang="pt-BR" sz="26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4BEA6004-0641-4A87-A53A-5C6FAB38DEFC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7" name="AutoShape 41"/>
          <p:cNvSpPr>
            <a:spLocks noChangeArrowheads="1"/>
          </p:cNvSpPr>
          <p:nvPr/>
        </p:nvSpPr>
        <p:spPr bwMode="auto">
          <a:xfrm>
            <a:off x="1668154" y="1916832"/>
            <a:ext cx="4719192" cy="774233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it-IT" sz="2000" dirty="0" smtClean="0">
                <a:solidFill>
                  <a:srgbClr val="002060"/>
                </a:solidFill>
                <a:latin typeface="Lucida Console" pitchFamily="49" charset="0"/>
              </a:rPr>
              <a:t>SELECT * FROM Clientes</a:t>
            </a:r>
          </a:p>
          <a:p>
            <a:r>
              <a:rPr lang="it-IT" sz="2000" dirty="0" smtClean="0">
                <a:solidFill>
                  <a:srgbClr val="002060"/>
                </a:solidFill>
                <a:latin typeface="Lucida Console" pitchFamily="49" charset="0"/>
              </a:rPr>
              <a:t> WHERE dbo.Fnc(Nome) </a:t>
            </a:r>
            <a:r>
              <a:rPr lang="it-IT" sz="2000" dirty="0">
                <a:solidFill>
                  <a:srgbClr val="002060"/>
                </a:solidFill>
                <a:latin typeface="Lucida Console" pitchFamily="49" charset="0"/>
              </a:rPr>
              <a:t>= </a:t>
            </a:r>
            <a:r>
              <a:rPr lang="it-IT" sz="2000" dirty="0" smtClean="0">
                <a:solidFill>
                  <a:srgbClr val="002060"/>
                </a:solidFill>
                <a:latin typeface="Lucida Console" pitchFamily="49" charset="0"/>
              </a:rPr>
              <a:t>‘José’</a:t>
            </a:r>
            <a:endParaRPr lang="it-IT" sz="2000" dirty="0">
              <a:solidFill>
                <a:srgbClr val="002060"/>
              </a:solidFill>
              <a:latin typeface="Lucida Console" pitchFamily="49" charset="0"/>
            </a:endParaRPr>
          </a:p>
        </p:txBody>
      </p:sp>
      <p:sp>
        <p:nvSpPr>
          <p:cNvPr id="10" name="AutoShape 41"/>
          <p:cNvSpPr>
            <a:spLocks noChangeArrowheads="1"/>
          </p:cNvSpPr>
          <p:nvPr/>
        </p:nvSpPr>
        <p:spPr bwMode="auto">
          <a:xfrm>
            <a:off x="668353" y="4005064"/>
            <a:ext cx="7184245" cy="1447800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SELECT * FROM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Pedidos</a:t>
            </a:r>
            <a:endParaRPr lang="en-US" sz="2000" dirty="0">
              <a:solidFill>
                <a:srgbClr val="002060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WHERE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ID_Cliente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= (SELECT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ID_Cliente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                     FROM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Clientes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                    WHERE Nome = 'Gabriel')</a:t>
            </a:r>
            <a:endParaRPr lang="it-IT" sz="2000" dirty="0">
              <a:solidFill>
                <a:srgbClr val="002060"/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10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Cardinalidade</a:t>
            </a:r>
            <a:r>
              <a:rPr lang="en-US" dirty="0" smtClean="0"/>
              <a:t> - Magic </a:t>
            </a:r>
            <a:r>
              <a:rPr lang="en-US" dirty="0"/>
              <a:t>Density, Guess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sz="2800" dirty="0" smtClean="0"/>
              <a:t>Quando o QO não consegue estimar a cardinalidade ele utiliza alguns percentuais hard-</a:t>
            </a:r>
            <a:r>
              <a:rPr lang="pt-BR" sz="2800" dirty="0" err="1" smtClean="0"/>
              <a:t>coded</a:t>
            </a:r>
            <a:r>
              <a:rPr lang="pt-BR" sz="2800" dirty="0" smtClean="0"/>
              <a:t> no SQL Server</a:t>
            </a:r>
            <a:endParaRPr lang="pt-BR" sz="2800" dirty="0"/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330728"/>
              </p:ext>
            </p:extLst>
          </p:nvPr>
        </p:nvGraphicFramePr>
        <p:xfrm>
          <a:off x="683568" y="3068960"/>
          <a:ext cx="7715064" cy="1967865"/>
        </p:xfrm>
        <a:graphic>
          <a:graphicData uri="http://schemas.openxmlformats.org/drawingml/2006/table">
            <a:tbl>
              <a:tblPr/>
              <a:tblGrid>
                <a:gridCol w="1524000"/>
                <a:gridCol w="2438400"/>
                <a:gridCol w="3752664"/>
              </a:tblGrid>
              <a:tr h="1905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Operador</a:t>
                      </a:r>
                      <a:endParaRPr lang="pt-BR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F5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Estimativa</a:t>
                      </a:r>
                      <a:endParaRPr lang="pt-BR" sz="1800" b="1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F5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Cálculo</a:t>
                      </a:r>
                      <a:endParaRPr lang="pt-BR" sz="1800" b="1" i="0" u="none" strike="noStrike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F54">
                        <a:tint val="20000"/>
                      </a:srgbClr>
                    </a:solidFill>
                  </a:tcPr>
                </a:tc>
              </a:tr>
              <a:tr h="1905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=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F5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pt-BR" sz="1800" u="none" strike="noStrike" dirty="0">
                          <a:effectLst/>
                        </a:rPr>
                        <a:t>10% ou Densidade*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F5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SELECT (COUNT(*) * 10.0) / 100 </a:t>
                      </a:r>
                      <a:r>
                        <a:rPr lang="en-US" sz="1800" u="none" strike="noStrike" dirty="0" err="1" smtClean="0">
                          <a:effectLst/>
                        </a:rPr>
                        <a:t>ou</a:t>
                      </a:r>
                      <a:endParaRPr lang="en-US" sz="1800" u="none" strike="noStrike" dirty="0" smtClean="0">
                        <a:effectLst/>
                      </a:endParaRPr>
                    </a:p>
                    <a:p>
                      <a:pPr algn="l" fontAlgn="b"/>
                      <a:r>
                        <a:rPr lang="en-US" sz="1800" u="none" strike="noStrike" dirty="0" smtClean="0">
                          <a:effectLst/>
                        </a:rPr>
                        <a:t>SELECT COUNT</a:t>
                      </a:r>
                      <a:r>
                        <a:rPr lang="en-US" sz="1800" u="none" strike="noStrike" dirty="0">
                          <a:effectLst/>
                        </a:rPr>
                        <a:t>(*) * (1.0 / (COUNT (DISTINCT &lt;column&gt;)))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F54">
                        <a:tint val="20000"/>
                      </a:srgbClr>
                    </a:solidFill>
                  </a:tcPr>
                </a:tc>
              </a:tr>
              <a:tr h="1905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BETWEEN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F5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9%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F5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SELECT (COUNT(*) * 9.0) / 100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F54">
                        <a:tint val="20000"/>
                      </a:srgbClr>
                    </a:solidFill>
                  </a:tcPr>
                </a:tc>
              </a:tr>
              <a:tr h="1905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&gt;, &gt;=, &lt; e &lt;=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F5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30%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F5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l" fontAlgn="b"/>
                      <a:r>
                        <a:rPr lang="pt-BR" sz="1800" u="none" strike="noStrike" dirty="0">
                          <a:effectLst/>
                        </a:rPr>
                        <a:t>SELECT (COUNT(*) * 30.0) / 100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F54">
                        <a:tint val="20000"/>
                      </a:srgbClr>
                    </a:solidFill>
                  </a:tcPr>
                </a:tc>
              </a:tr>
              <a:tr h="1905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F5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ctr" fontAlgn="b"/>
                      <a:r>
                        <a:rPr lang="pt-BR" sz="1800" u="none" strike="noStrike">
                          <a:effectLst/>
                        </a:rPr>
                        <a:t>*Quando disponível</a:t>
                      </a:r>
                      <a:endParaRPr lang="pt-BR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F54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</a:defRPr>
                      </a:lvl9pPr>
                    </a:lstStyle>
                    <a:p>
                      <a:pPr algn="l" fontAlgn="b"/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F54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253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pt-BR" dirty="0" smtClean="0"/>
              <a:t>SQL07 – Recursos de Otimização para o desenvolvedor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Cardinalidade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004-0641-4A87-A53A-5C6FAB38DEFC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697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42844" y="122356"/>
            <a:ext cx="9001156" cy="714356"/>
          </a:xfrm>
        </p:spPr>
        <p:txBody>
          <a:bodyPr/>
          <a:lstStyle/>
          <a:p>
            <a:r>
              <a:rPr lang="en-US" dirty="0"/>
              <a:t>Nested-Loop Join</a:t>
            </a:r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0"/>
          </p:nvPr>
        </p:nvSpPr>
        <p:spPr>
          <a:xfrm>
            <a:off x="323528" y="854397"/>
            <a:ext cx="8358187" cy="4429125"/>
          </a:xfrm>
        </p:spPr>
        <p:txBody>
          <a:bodyPr>
            <a:normAutofit/>
          </a:bodyPr>
          <a:lstStyle/>
          <a:p>
            <a:r>
              <a:rPr lang="pt-BR" sz="2600" dirty="0"/>
              <a:t>Compara cada linha de uma tabela (</a:t>
            </a:r>
            <a:r>
              <a:rPr lang="pt-BR" sz="2600" dirty="0" err="1"/>
              <a:t>outer</a:t>
            </a:r>
            <a:r>
              <a:rPr lang="pt-BR" sz="2600" dirty="0"/>
              <a:t> </a:t>
            </a:r>
            <a:r>
              <a:rPr lang="pt-BR" sz="2600" dirty="0" err="1"/>
              <a:t>table</a:t>
            </a:r>
            <a:r>
              <a:rPr lang="pt-BR" sz="2600" dirty="0"/>
              <a:t>) com cada linha de outra tabela (</a:t>
            </a:r>
            <a:r>
              <a:rPr lang="pt-BR" sz="2600" dirty="0" err="1"/>
              <a:t>inner</a:t>
            </a:r>
            <a:r>
              <a:rPr lang="pt-BR" sz="2600" dirty="0"/>
              <a:t> </a:t>
            </a:r>
            <a:r>
              <a:rPr lang="pt-BR" sz="2600" dirty="0" err="1"/>
              <a:t>table</a:t>
            </a:r>
            <a:r>
              <a:rPr lang="pt-BR" sz="2600" dirty="0"/>
              <a:t>)</a:t>
            </a:r>
          </a:p>
          <a:p>
            <a:r>
              <a:rPr lang="pt-BR" sz="2600" dirty="0"/>
              <a:t>Não confunda </a:t>
            </a:r>
            <a:r>
              <a:rPr lang="pt-BR" sz="2600" dirty="0" err="1"/>
              <a:t>inner</a:t>
            </a:r>
            <a:r>
              <a:rPr lang="pt-BR" sz="2600" dirty="0"/>
              <a:t> </a:t>
            </a:r>
            <a:r>
              <a:rPr lang="pt-BR" sz="2600" dirty="0" err="1"/>
              <a:t>table</a:t>
            </a:r>
            <a:r>
              <a:rPr lang="pt-BR" sz="2600" dirty="0"/>
              <a:t> com </a:t>
            </a:r>
            <a:r>
              <a:rPr lang="pt-BR" sz="2600" dirty="0" err="1"/>
              <a:t>inner</a:t>
            </a:r>
            <a:r>
              <a:rPr lang="pt-BR" sz="2600" dirty="0"/>
              <a:t> </a:t>
            </a:r>
            <a:r>
              <a:rPr lang="pt-BR" sz="2600" dirty="0" err="1"/>
              <a:t>join</a:t>
            </a:r>
            <a:r>
              <a:rPr lang="pt-BR" sz="2600" dirty="0"/>
              <a:t> e </a:t>
            </a:r>
            <a:r>
              <a:rPr lang="pt-BR" sz="2600" dirty="0" err="1"/>
              <a:t>outer</a:t>
            </a:r>
            <a:r>
              <a:rPr lang="pt-BR" sz="2600" dirty="0"/>
              <a:t> </a:t>
            </a:r>
            <a:r>
              <a:rPr lang="pt-BR" sz="2600" dirty="0" err="1"/>
              <a:t>table</a:t>
            </a:r>
            <a:r>
              <a:rPr lang="pt-BR" sz="2600" dirty="0"/>
              <a:t> com </a:t>
            </a:r>
            <a:r>
              <a:rPr lang="pt-BR" sz="2600" dirty="0" err="1"/>
              <a:t>outer</a:t>
            </a:r>
            <a:r>
              <a:rPr lang="pt-BR" sz="2600" dirty="0"/>
              <a:t> </a:t>
            </a:r>
            <a:r>
              <a:rPr lang="pt-BR" sz="2600" dirty="0" err="1"/>
              <a:t>join</a:t>
            </a:r>
            <a:endParaRPr lang="pt-BR" sz="2600" dirty="0"/>
          </a:p>
          <a:p>
            <a:r>
              <a:rPr lang="pt-BR" sz="2400" dirty="0" err="1"/>
              <a:t>Pseudo</a:t>
            </a:r>
            <a:r>
              <a:rPr lang="pt-BR" sz="2400" dirty="0"/>
              <a:t> </a:t>
            </a:r>
            <a:r>
              <a:rPr lang="pt-BR" sz="2400" dirty="0" err="1"/>
              <a:t>code</a:t>
            </a:r>
            <a:r>
              <a:rPr lang="pt-BR" sz="2400" dirty="0"/>
              <a:t> para o algoritmo de </a:t>
            </a:r>
            <a:r>
              <a:rPr lang="pt-BR" sz="2400" dirty="0" err="1"/>
              <a:t>Nested</a:t>
            </a:r>
            <a:r>
              <a:rPr lang="pt-BR" sz="2400" dirty="0"/>
              <a:t>-Loop </a:t>
            </a:r>
            <a:r>
              <a:rPr lang="pt-BR" sz="2400" dirty="0" err="1"/>
              <a:t>Join</a:t>
            </a:r>
            <a:r>
              <a:rPr lang="pt-BR" sz="2400" dirty="0"/>
              <a:t>: </a:t>
            </a:r>
          </a:p>
          <a:p>
            <a:pPr marL="0" indent="0">
              <a:buNone/>
            </a:pPr>
            <a:endParaRPr lang="pt-BR" sz="28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4BEA6004-0641-4A87-A53A-5C6FAB38DEFC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7" name="AutoShape 41"/>
          <p:cNvSpPr>
            <a:spLocks noChangeArrowheads="1"/>
          </p:cNvSpPr>
          <p:nvPr/>
        </p:nvSpPr>
        <p:spPr bwMode="auto">
          <a:xfrm>
            <a:off x="630799" y="3068960"/>
            <a:ext cx="7489045" cy="3352800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for each row 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Tabela1 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in the outer 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table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{</a:t>
            </a:r>
            <a:b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</a:b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 for 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each row 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Tabela2 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in the inner 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table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 {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/>
            </a:r>
            <a:b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</a:b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  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  if Tabela1 joins 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with 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Tabela2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   {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/>
            </a:r>
            <a:b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</a:b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    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  return (Tabela1, Tabela2);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   }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 }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}</a:t>
            </a:r>
            <a:endParaRPr lang="it-IT" sz="2000" dirty="0">
              <a:solidFill>
                <a:srgbClr val="002060"/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78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Nested-Loop Join</a:t>
            </a:r>
            <a:endParaRPr lang="pt-BR" dirty="0"/>
          </a:p>
        </p:txBody>
      </p:sp>
      <p:sp>
        <p:nvSpPr>
          <p:cNvPr id="5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C3A856E-1ACD-4D5D-B388-75DDA1C32191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22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6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93E9B58B-3025-4D00-8F9B-5CE1A3B4CE3F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22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7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E54820FF-DA05-4CA4-B8F6-61129EB6B6C5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22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638721"/>
              </p:ext>
            </p:extLst>
          </p:nvPr>
        </p:nvGraphicFramePr>
        <p:xfrm>
          <a:off x="4810621" y="1580814"/>
          <a:ext cx="3885144" cy="2569845"/>
        </p:xfrm>
        <a:graphic>
          <a:graphicData uri="http://schemas.openxmlformats.org/drawingml/2006/table">
            <a:tbl>
              <a:tblPr>
                <a:effectLst>
                  <a:reflection blurRad="6350" stA="52000" endA="300" endPos="35000" dir="5400000" sy="-100000" algn="bl" rotWithShape="0"/>
                </a:effectLst>
              </a:tblPr>
              <a:tblGrid>
                <a:gridCol w="1041400"/>
                <a:gridCol w="1853144"/>
                <a:gridCol w="990600"/>
              </a:tblGrid>
              <a:tr h="2485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ID_Alunos</a:t>
                      </a:r>
                      <a:endParaRPr lang="pt-BR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Nome_Aluno</a:t>
                      </a:r>
                      <a:endParaRPr lang="pt-BR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ID_Cursos</a:t>
                      </a:r>
                      <a:endParaRPr lang="pt-BR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248563"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Fabiano Amorim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48563"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Laerte Junior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563"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Fabricio Catae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48563"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Thiago Zavaschi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563"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Diego Nogare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48563"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Felipe Ferreira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085"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Rodrigo Fernandes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48563"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Nilton Pinheiro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5571565" y="1229411"/>
            <a:ext cx="2146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Tabela de Alunos:</a:t>
            </a:r>
            <a:endParaRPr lang="pt-BR" b="1" dirty="0"/>
          </a:p>
        </p:txBody>
      </p:sp>
      <p:graphicFrame>
        <p:nvGraphicFramePr>
          <p:cNvPr id="10" name="Tabe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270139"/>
              </p:ext>
            </p:extLst>
          </p:nvPr>
        </p:nvGraphicFramePr>
        <p:xfrm>
          <a:off x="152400" y="1596607"/>
          <a:ext cx="3352800" cy="2081915"/>
        </p:xfrm>
        <a:graphic>
          <a:graphicData uri="http://schemas.openxmlformats.org/drawingml/2006/table">
            <a:tbl>
              <a:tblPr>
                <a:effectLst>
                  <a:reflection blurRad="6350" stA="52000" endA="300" endPos="35000" dir="5400000" sy="-100000" algn="bl" rotWithShape="0"/>
                </a:effectLst>
              </a:tblPr>
              <a:tblGrid>
                <a:gridCol w="1066800"/>
                <a:gridCol w="2286000"/>
              </a:tblGrid>
              <a:tr h="2983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ID_Cursos</a:t>
                      </a:r>
                      <a:endParaRPr lang="pt-BR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Nome_Curso</a:t>
                      </a:r>
                      <a:endParaRPr lang="pt-BR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298327"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Medicina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98327"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Educação Física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953"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Sistemas de Informação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98327"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Engenharia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327"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Física Quantica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98327"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Paisagismo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685800" y="1219200"/>
            <a:ext cx="216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Tabela de Cursos:</a:t>
            </a:r>
            <a:endParaRPr lang="pt-BR" b="1" dirty="0"/>
          </a:p>
        </p:txBody>
      </p:sp>
      <p:cxnSp>
        <p:nvCxnSpPr>
          <p:cNvPr id="12" name="Conector de seta reta 11"/>
          <p:cNvCxnSpPr/>
          <p:nvPr/>
        </p:nvCxnSpPr>
        <p:spPr>
          <a:xfrm flipV="1">
            <a:off x="3429000" y="1981200"/>
            <a:ext cx="4572000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/>
          <p:cNvCxnSpPr/>
          <p:nvPr/>
        </p:nvCxnSpPr>
        <p:spPr>
          <a:xfrm>
            <a:off x="3429000" y="2030506"/>
            <a:ext cx="45720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3429000" y="2057400"/>
            <a:ext cx="4572000" cy="45495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3429000" y="2057400"/>
            <a:ext cx="4800600" cy="838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>
            <a:off x="3429000" y="2057400"/>
            <a:ext cx="4800600" cy="1143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3429000" y="2057400"/>
            <a:ext cx="4800600" cy="1371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3429000" y="2057400"/>
            <a:ext cx="4800600" cy="1676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>
            <a:off x="3429000" y="2057400"/>
            <a:ext cx="4800600" cy="1981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 flipV="1">
            <a:off x="3429000" y="2030506"/>
            <a:ext cx="4800600" cy="33169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flipV="1">
            <a:off x="3285565" y="2284879"/>
            <a:ext cx="4944035" cy="11542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>
            <a:off x="3429000" y="2362200"/>
            <a:ext cx="4753535" cy="15015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>
            <a:off x="3446929" y="2359959"/>
            <a:ext cx="4706471" cy="53564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3411071" y="2375647"/>
            <a:ext cx="4742329" cy="82475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>
            <a:off x="3381935" y="2362200"/>
            <a:ext cx="4800600" cy="1066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/>
          <p:nvPr/>
        </p:nvCxnSpPr>
        <p:spPr>
          <a:xfrm>
            <a:off x="3381935" y="2322980"/>
            <a:ext cx="4847665" cy="141082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>
            <a:off x="3446929" y="2362200"/>
            <a:ext cx="4782671" cy="1676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/>
          <p:cNvSpPr txBox="1"/>
          <p:nvPr/>
        </p:nvSpPr>
        <p:spPr>
          <a:xfrm>
            <a:off x="3575700" y="434340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Resultado:</a:t>
            </a:r>
            <a:endParaRPr lang="pt-BR" b="1" dirty="0"/>
          </a:p>
        </p:txBody>
      </p:sp>
      <p:sp>
        <p:nvSpPr>
          <p:cNvPr id="29" name="Text Box 14"/>
          <p:cNvSpPr txBox="1">
            <a:spLocks noChangeArrowheads="1"/>
          </p:cNvSpPr>
          <p:nvPr/>
        </p:nvSpPr>
        <p:spPr bwMode="auto">
          <a:xfrm>
            <a:off x="1752600" y="4724400"/>
            <a:ext cx="5334000" cy="1600438"/>
          </a:xfrm>
          <a:prstGeom prst="rect">
            <a:avLst/>
          </a:prstGeom>
          <a:solidFill>
            <a:schemeClr val="bg2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Nome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Aluno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|         Nome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Curso</a:t>
            </a:r>
            <a:endParaRPr lang="en-US" sz="1400" b="1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defRPr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1-Fabiano Amorim    |2-Educação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Física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defRPr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4-Thiago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Zavaschi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|3-Sistemas de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Informação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defRPr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6-Felipe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Ferreira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|3-Sistemas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Informação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defRPr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5-Diego Nogare      |4-Engenharia</a:t>
            </a:r>
          </a:p>
          <a:p>
            <a:pPr eaLnBrk="0" hangingPunct="0">
              <a:defRPr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8-Nilton Pinheiro   |4-Engenharia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defRPr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...</a:t>
            </a:r>
          </a:p>
        </p:txBody>
      </p:sp>
      <p:cxnSp>
        <p:nvCxnSpPr>
          <p:cNvPr id="30" name="Conector de seta reta 29"/>
          <p:cNvCxnSpPr/>
          <p:nvPr/>
        </p:nvCxnSpPr>
        <p:spPr>
          <a:xfrm flipV="1">
            <a:off x="3429000" y="2057400"/>
            <a:ext cx="5105400" cy="609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/>
          <p:nvPr/>
        </p:nvCxnSpPr>
        <p:spPr>
          <a:xfrm flipV="1">
            <a:off x="3390900" y="2359959"/>
            <a:ext cx="5143500" cy="30480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 flipV="1">
            <a:off x="3381935" y="2637564"/>
            <a:ext cx="5152465" cy="2943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/>
          <p:nvPr/>
        </p:nvCxnSpPr>
        <p:spPr>
          <a:xfrm>
            <a:off x="3352800" y="2667000"/>
            <a:ext cx="51816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/>
          <p:cNvCxnSpPr/>
          <p:nvPr/>
        </p:nvCxnSpPr>
        <p:spPr>
          <a:xfrm>
            <a:off x="3390900" y="2667000"/>
            <a:ext cx="5143500" cy="51868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>
            <a:stCxn id="10" idx="3"/>
          </p:cNvCxnSpPr>
          <p:nvPr/>
        </p:nvCxnSpPr>
        <p:spPr>
          <a:xfrm>
            <a:off x="3505200" y="2637564"/>
            <a:ext cx="5029200" cy="79143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>
            <a:stCxn id="10" idx="3"/>
          </p:cNvCxnSpPr>
          <p:nvPr/>
        </p:nvCxnSpPr>
        <p:spPr>
          <a:xfrm>
            <a:off x="3505200" y="2637564"/>
            <a:ext cx="5029200" cy="109623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/>
          <p:cNvCxnSpPr>
            <a:stCxn id="10" idx="3"/>
          </p:cNvCxnSpPr>
          <p:nvPr/>
        </p:nvCxnSpPr>
        <p:spPr>
          <a:xfrm>
            <a:off x="3505200" y="2637564"/>
            <a:ext cx="5029200" cy="140103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/>
          <p:cNvCxnSpPr/>
          <p:nvPr/>
        </p:nvCxnSpPr>
        <p:spPr>
          <a:xfrm flipV="1">
            <a:off x="3429000" y="1981200"/>
            <a:ext cx="5029200" cy="914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/>
          <p:nvPr/>
        </p:nvCxnSpPr>
        <p:spPr>
          <a:xfrm flipV="1">
            <a:off x="3411071" y="2284879"/>
            <a:ext cx="5123329" cy="64146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/>
          <p:cNvCxnSpPr/>
          <p:nvPr/>
        </p:nvCxnSpPr>
        <p:spPr>
          <a:xfrm flipV="1">
            <a:off x="3381935" y="2512359"/>
            <a:ext cx="5152465" cy="41398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/>
          <p:cNvCxnSpPr/>
          <p:nvPr/>
        </p:nvCxnSpPr>
        <p:spPr>
          <a:xfrm flipV="1">
            <a:off x="3390900" y="2788023"/>
            <a:ext cx="5067300" cy="13831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41"/>
          <p:cNvCxnSpPr/>
          <p:nvPr/>
        </p:nvCxnSpPr>
        <p:spPr>
          <a:xfrm>
            <a:off x="3411071" y="2942591"/>
            <a:ext cx="5047129" cy="243091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de seta reta 42"/>
          <p:cNvCxnSpPr/>
          <p:nvPr/>
        </p:nvCxnSpPr>
        <p:spPr>
          <a:xfrm>
            <a:off x="3411071" y="2942591"/>
            <a:ext cx="5047129" cy="48640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/>
          <p:cNvCxnSpPr/>
          <p:nvPr/>
        </p:nvCxnSpPr>
        <p:spPr>
          <a:xfrm>
            <a:off x="3429000" y="2942591"/>
            <a:ext cx="5105400" cy="79120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de seta reta 44"/>
          <p:cNvCxnSpPr/>
          <p:nvPr/>
        </p:nvCxnSpPr>
        <p:spPr>
          <a:xfrm>
            <a:off x="3390900" y="2942591"/>
            <a:ext cx="5067300" cy="109600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52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500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5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500"/>
                            </p:stCondLst>
                            <p:childTnLst>
                              <p:par>
                                <p:cTn id="6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3000"/>
                            </p:stCondLst>
                            <p:childTnLst>
                              <p:par>
                                <p:cTn id="7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30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30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6000"/>
                            </p:stCondLst>
                            <p:childTnLst>
                              <p:par>
                                <p:cTn id="7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6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7500"/>
                            </p:stCondLst>
                            <p:childTnLst>
                              <p:par>
                                <p:cTn id="8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80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9000"/>
                            </p:stCondLst>
                            <p:childTnLst>
                              <p:par>
                                <p:cTn id="9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95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500"/>
                            </p:stCondLst>
                            <p:childTnLst>
                              <p:par>
                                <p:cTn id="10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1000"/>
                            </p:stCondLst>
                            <p:childTnLst>
                              <p:par>
                                <p:cTn id="10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2000"/>
                            </p:stCondLst>
                            <p:childTnLst>
                              <p:par>
                                <p:cTn id="1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25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3500"/>
                            </p:stCondLst>
                            <p:childTnLst>
                              <p:par>
                                <p:cTn id="11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4000"/>
                            </p:stCondLst>
                            <p:childTnLst>
                              <p:par>
                                <p:cTn id="1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5000"/>
                            </p:stCondLst>
                            <p:childTnLst>
                              <p:par>
                                <p:cTn id="1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500"/>
                            </p:stCondLst>
                            <p:childTnLst>
                              <p:par>
                                <p:cTn id="1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26500"/>
                            </p:stCondLst>
                            <p:childTnLst>
                              <p:par>
                                <p:cTn id="1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7000"/>
                            </p:stCondLst>
                            <p:childTnLst>
                              <p:par>
                                <p:cTn id="1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8000"/>
                            </p:stCondLst>
                            <p:childTnLst>
                              <p:par>
                                <p:cTn id="14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8500"/>
                            </p:stCondLst>
                            <p:childTnLst>
                              <p:par>
                                <p:cTn id="1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29500"/>
                            </p:stCondLst>
                            <p:childTnLst>
                              <p:par>
                                <p:cTn id="1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30000"/>
                            </p:stCondLst>
                            <p:childTnLst>
                              <p:par>
                                <p:cTn id="1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31000"/>
                            </p:stCondLst>
                            <p:childTnLst>
                              <p:par>
                                <p:cTn id="1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31500"/>
                            </p:stCondLst>
                            <p:childTnLst>
                              <p:par>
                                <p:cTn id="1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32500"/>
                            </p:stCondLst>
                            <p:childTnLst>
                              <p:par>
                                <p:cTn id="16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20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20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34500"/>
                            </p:stCondLst>
                            <p:childTnLst>
                              <p:par>
                                <p:cTn id="17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35000"/>
                            </p:stCondLst>
                            <p:childTnLst>
                              <p:par>
                                <p:cTn id="1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36000"/>
                            </p:stCondLst>
                            <p:childTnLst>
                              <p:par>
                                <p:cTn id="17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36500"/>
                            </p:stCondLst>
                            <p:childTnLst>
                              <p:par>
                                <p:cTn id="1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37500"/>
                            </p:stCondLst>
                            <p:childTnLst>
                              <p:par>
                                <p:cTn id="18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20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20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39500"/>
                            </p:stCondLst>
                            <p:childTnLst>
                              <p:par>
                                <p:cTn id="19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40000"/>
                            </p:stCondLst>
                            <p:childTnLst>
                              <p:par>
                                <p:cTn id="1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41000"/>
                            </p:stCondLst>
                            <p:childTnLst>
                              <p:par>
                                <p:cTn id="20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41500"/>
                            </p:stCondLst>
                            <p:childTnLst>
                              <p:par>
                                <p:cTn id="2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42500"/>
                            </p:stCondLst>
                            <p:childTnLst>
                              <p:par>
                                <p:cTn id="20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43000"/>
                            </p:stCondLst>
                            <p:childTnLst>
                              <p:par>
                                <p:cTn id="2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44000"/>
                            </p:stCondLst>
                            <p:childTnLst>
                              <p:par>
                                <p:cTn id="21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44500"/>
                            </p:stCondLst>
                            <p:childTnLst>
                              <p:par>
                                <p:cTn id="2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45500"/>
                            </p:stCondLst>
                            <p:childTnLst>
                              <p:par>
                                <p:cTn id="2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46000"/>
                            </p:stCondLst>
                            <p:childTnLst>
                              <p:par>
                                <p:cTn id="2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47000"/>
                            </p:stCondLst>
                            <p:childTnLst>
                              <p:par>
                                <p:cTn id="2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47500"/>
                            </p:stCondLst>
                            <p:childTnLst>
                              <p:par>
                                <p:cTn id="2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48500"/>
                            </p:stCondLst>
                            <p:childTnLst>
                              <p:par>
                                <p:cTn id="2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49000"/>
                            </p:stCondLst>
                            <p:childTnLst>
                              <p:par>
                                <p:cTn id="2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50000"/>
                            </p:stCondLst>
                            <p:childTnLst>
                              <p:par>
                                <p:cTn id="2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0" dur="20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2000" fill="hold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52000"/>
                            </p:stCondLst>
                            <p:childTnLst>
                              <p:par>
                                <p:cTn id="2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52500"/>
                            </p:stCondLst>
                            <p:childTnLst>
                              <p:par>
                                <p:cTn id="2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53500"/>
                            </p:stCondLst>
                            <p:childTnLst>
                              <p:par>
                                <p:cTn id="2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54000"/>
                            </p:stCondLst>
                            <p:childTnLst>
                              <p:par>
                                <p:cTn id="2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55000"/>
                            </p:stCondLst>
                            <p:childTnLst>
                              <p:par>
                                <p:cTn id="26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55500"/>
                            </p:stCondLst>
                            <p:childTnLst>
                              <p:par>
                                <p:cTn id="2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56500"/>
                            </p:stCondLst>
                            <p:childTnLst>
                              <p:par>
                                <p:cTn id="27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2000" fill="hold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2000" fill="hold"/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58500"/>
                            </p:stCondLst>
                            <p:childTnLst>
                              <p:par>
                                <p:cTn id="28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59000"/>
                            </p:stCondLst>
                            <p:childTnLst>
                              <p:par>
                                <p:cTn id="28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Nested-Loop Join</a:t>
            </a:r>
            <a:endParaRPr lang="pt-BR" dirty="0"/>
          </a:p>
        </p:txBody>
      </p:sp>
      <p:sp>
        <p:nvSpPr>
          <p:cNvPr id="4" name="AutoShape 41"/>
          <p:cNvSpPr>
            <a:spLocks noChangeArrowheads="1"/>
          </p:cNvSpPr>
          <p:nvPr/>
        </p:nvSpPr>
        <p:spPr bwMode="auto">
          <a:xfrm>
            <a:off x="469958" y="1206490"/>
            <a:ext cx="8216842" cy="1726136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1600" dirty="0">
                <a:solidFill>
                  <a:srgbClr val="002060"/>
                </a:solidFill>
                <a:latin typeface="Lucida Console" pitchFamily="49" charset="0"/>
              </a:rPr>
              <a:t>SELECT CONVERT(</a:t>
            </a:r>
            <a:r>
              <a:rPr lang="en-US" sz="1600" dirty="0" err="1">
                <a:solidFill>
                  <a:srgbClr val="002060"/>
                </a:solidFill>
                <a:latin typeface="Lucida Console" pitchFamily="49" charset="0"/>
              </a:rPr>
              <a:t>VarChar</a:t>
            </a:r>
            <a:r>
              <a:rPr lang="en-US" sz="1600" dirty="0">
                <a:solidFill>
                  <a:srgbClr val="002060"/>
                </a:solidFill>
                <a:latin typeface="Lucida Console" pitchFamily="49" charset="0"/>
              </a:rPr>
              <a:t>, </a:t>
            </a:r>
            <a:r>
              <a:rPr lang="en-US" sz="1600" dirty="0" err="1">
                <a:solidFill>
                  <a:srgbClr val="002060"/>
                </a:solidFill>
                <a:latin typeface="Lucida Console" pitchFamily="49" charset="0"/>
              </a:rPr>
              <a:t>Alunos.ID_Alunos</a:t>
            </a:r>
            <a:r>
              <a:rPr lang="en-US" sz="1600" dirty="0" smtClean="0">
                <a:solidFill>
                  <a:srgbClr val="002060"/>
                </a:solidFill>
                <a:latin typeface="Lucida Console" pitchFamily="49" charset="0"/>
              </a:rPr>
              <a:t>)+'-'+</a:t>
            </a:r>
            <a:r>
              <a:rPr lang="en-US" sz="1600" dirty="0" err="1" smtClean="0">
                <a:solidFill>
                  <a:srgbClr val="002060"/>
                </a:solidFill>
                <a:latin typeface="Lucida Console" pitchFamily="49" charset="0"/>
              </a:rPr>
              <a:t>Alunos.Nome_Aluno</a:t>
            </a:r>
            <a:r>
              <a:rPr lang="en-US" sz="1600" dirty="0">
                <a:solidFill>
                  <a:srgbClr val="002060"/>
                </a:solidFill>
                <a:latin typeface="Lucida Console" pitchFamily="49" charset="0"/>
              </a:rPr>
              <a:t>, </a:t>
            </a:r>
          </a:p>
          <a:p>
            <a:r>
              <a:rPr lang="en-US" sz="1600" dirty="0">
                <a:solidFill>
                  <a:srgbClr val="002060"/>
                </a:solidFill>
                <a:latin typeface="Lucida Console" pitchFamily="49" charset="0"/>
              </a:rPr>
              <a:t>       CONVERT(</a:t>
            </a:r>
            <a:r>
              <a:rPr lang="en-US" sz="1600" dirty="0" err="1">
                <a:solidFill>
                  <a:srgbClr val="002060"/>
                </a:solidFill>
                <a:latin typeface="Lucida Console" pitchFamily="49" charset="0"/>
              </a:rPr>
              <a:t>VarChar</a:t>
            </a:r>
            <a:r>
              <a:rPr lang="en-US" sz="1600" dirty="0">
                <a:solidFill>
                  <a:srgbClr val="002060"/>
                </a:solidFill>
                <a:latin typeface="Lucida Console" pitchFamily="49" charset="0"/>
              </a:rPr>
              <a:t>, </a:t>
            </a:r>
            <a:r>
              <a:rPr lang="en-US" sz="1600" dirty="0" err="1">
                <a:solidFill>
                  <a:srgbClr val="002060"/>
                </a:solidFill>
                <a:latin typeface="Lucida Console" pitchFamily="49" charset="0"/>
              </a:rPr>
              <a:t>Cursos.ID_Cursos</a:t>
            </a:r>
            <a:r>
              <a:rPr lang="en-US" sz="1600" dirty="0" smtClean="0">
                <a:solidFill>
                  <a:srgbClr val="002060"/>
                </a:solidFill>
                <a:latin typeface="Lucida Console" pitchFamily="49" charset="0"/>
              </a:rPr>
              <a:t>)+'-'+</a:t>
            </a:r>
            <a:r>
              <a:rPr lang="en-US" sz="1600" dirty="0" err="1" smtClean="0">
                <a:solidFill>
                  <a:srgbClr val="002060"/>
                </a:solidFill>
                <a:latin typeface="Lucida Console" pitchFamily="49" charset="0"/>
              </a:rPr>
              <a:t>Cursos.Nome_Curso</a:t>
            </a:r>
            <a:endParaRPr lang="en-US" sz="1600" dirty="0">
              <a:solidFill>
                <a:srgbClr val="002060"/>
              </a:solidFill>
              <a:latin typeface="Lucida Console" pitchFamily="49" charset="0"/>
            </a:endParaRPr>
          </a:p>
          <a:p>
            <a:r>
              <a:rPr lang="en-US" sz="1600" dirty="0">
                <a:solidFill>
                  <a:srgbClr val="002060"/>
                </a:solidFill>
                <a:latin typeface="Lucida Console" pitchFamily="49" charset="0"/>
              </a:rPr>
              <a:t>  FROM </a:t>
            </a:r>
            <a:r>
              <a:rPr lang="en-US" sz="1600" dirty="0" err="1">
                <a:solidFill>
                  <a:srgbClr val="002060"/>
                </a:solidFill>
                <a:latin typeface="Lucida Console" pitchFamily="49" charset="0"/>
              </a:rPr>
              <a:t>Alunos</a:t>
            </a:r>
            <a:endParaRPr lang="en-US" sz="1600" dirty="0">
              <a:solidFill>
                <a:srgbClr val="002060"/>
              </a:solidFill>
              <a:latin typeface="Lucida Console" pitchFamily="49" charset="0"/>
            </a:endParaRPr>
          </a:p>
          <a:p>
            <a:r>
              <a:rPr lang="en-US" sz="1600" dirty="0">
                <a:solidFill>
                  <a:srgbClr val="002060"/>
                </a:solidFill>
                <a:latin typeface="Lucida Console" pitchFamily="49" charset="0"/>
              </a:rPr>
              <a:t> INNER JOIN </a:t>
            </a:r>
            <a:r>
              <a:rPr lang="en-US" sz="1600" dirty="0" err="1">
                <a:solidFill>
                  <a:srgbClr val="002060"/>
                </a:solidFill>
                <a:latin typeface="Lucida Console" pitchFamily="49" charset="0"/>
              </a:rPr>
              <a:t>Cursos</a:t>
            </a:r>
            <a:r>
              <a:rPr lang="en-US" sz="1600" dirty="0">
                <a:solidFill>
                  <a:srgbClr val="002060"/>
                </a:solidFill>
                <a:latin typeface="Lucida Console" pitchFamily="49" charset="0"/>
              </a:rPr>
              <a:t> WITH(INDEX=0)</a:t>
            </a:r>
          </a:p>
          <a:p>
            <a:r>
              <a:rPr lang="en-US" sz="1600" dirty="0">
                <a:solidFill>
                  <a:srgbClr val="002060"/>
                </a:solidFill>
                <a:latin typeface="Lucida Console" pitchFamily="49" charset="0"/>
              </a:rPr>
              <a:t>    ON </a:t>
            </a:r>
            <a:r>
              <a:rPr lang="en-US" sz="1600" dirty="0" err="1">
                <a:solidFill>
                  <a:srgbClr val="002060"/>
                </a:solidFill>
                <a:latin typeface="Lucida Console" pitchFamily="49" charset="0"/>
              </a:rPr>
              <a:t>Alunos.ID_Cursos</a:t>
            </a:r>
            <a:r>
              <a:rPr lang="en-US" sz="1600" dirty="0">
                <a:solidFill>
                  <a:srgbClr val="002060"/>
                </a:solidFill>
                <a:latin typeface="Lucida Console" pitchFamily="49" charset="0"/>
              </a:rPr>
              <a:t> = </a:t>
            </a:r>
            <a:r>
              <a:rPr lang="en-US" sz="1600" dirty="0" err="1">
                <a:solidFill>
                  <a:srgbClr val="002060"/>
                </a:solidFill>
                <a:latin typeface="Lucida Console" pitchFamily="49" charset="0"/>
              </a:rPr>
              <a:t>Cursos.ID_Cursos</a:t>
            </a:r>
            <a:endParaRPr lang="en-US" sz="1600" dirty="0">
              <a:solidFill>
                <a:srgbClr val="002060"/>
              </a:solidFill>
              <a:latin typeface="Lucida Console" pitchFamily="49" charset="0"/>
            </a:endParaRPr>
          </a:p>
          <a:p>
            <a:r>
              <a:rPr lang="en-US" sz="1600" dirty="0">
                <a:solidFill>
                  <a:srgbClr val="002060"/>
                </a:solidFill>
                <a:latin typeface="Lucida Console" pitchFamily="49" charset="0"/>
              </a:rPr>
              <a:t>OPTION (LOOP JOIN)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79" y="3110752"/>
            <a:ext cx="7543800" cy="2617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2518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Nested-Loop Join</a:t>
            </a:r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23" y="3518936"/>
            <a:ext cx="4104154" cy="2740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481367" y="1186934"/>
            <a:ext cx="422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Meu Resultado na ordem, 1,4,6,5,8...:</a:t>
            </a:r>
            <a:endParaRPr lang="pt-BR" b="1" dirty="0"/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1704992" y="1556266"/>
            <a:ext cx="5334000" cy="1600438"/>
          </a:xfrm>
          <a:prstGeom prst="rect">
            <a:avLst/>
          </a:prstGeom>
          <a:solidFill>
            <a:schemeClr val="bg2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Nome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Aluno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|         Nome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Curso</a:t>
            </a:r>
            <a:endParaRPr lang="en-US" sz="1400" b="1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defRPr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1-Fabiano Amorim    |2-Educação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Física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defRPr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4-Thiago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Zavaschi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|3-Sistemas de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Informação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defRPr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6-Felipe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Ferreira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|3-Sistemas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Informação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defRPr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5-Diego Nogare      |4-Engenharia</a:t>
            </a:r>
          </a:p>
          <a:p>
            <a:pPr eaLnBrk="0" hangingPunct="0">
              <a:defRPr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8-Nilton Pinheiro   |4-Engenharia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defRPr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...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242422" y="317649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Resultado do SQL: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106347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Nested-Loop Join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Quantidade de vezes que a tabela Cursos será </a:t>
            </a:r>
            <a:r>
              <a:rPr lang="pt-BR" sz="2000" dirty="0" err="1"/>
              <a:t>scaneada</a:t>
            </a:r>
            <a:r>
              <a:rPr lang="pt-BR" sz="2000" dirty="0"/>
              <a:t> = 1</a:t>
            </a:r>
          </a:p>
          <a:p>
            <a:r>
              <a:rPr lang="pt-BR" sz="2000" dirty="0"/>
              <a:t>Quantidade de linhas que a tabela de Cursos irá retornar para o Loop = 6</a:t>
            </a:r>
          </a:p>
          <a:p>
            <a:r>
              <a:rPr lang="pt-BR" sz="2000" dirty="0"/>
              <a:t>Quantidade de vezes que a tabela de Alunos será </a:t>
            </a:r>
            <a:r>
              <a:rPr lang="pt-BR" sz="2000" dirty="0" err="1"/>
              <a:t>scaneada</a:t>
            </a:r>
            <a:r>
              <a:rPr lang="pt-BR" sz="2000" dirty="0"/>
              <a:t> = 6 (mesma quantidade de linhas da tabela “</a:t>
            </a:r>
            <a:r>
              <a:rPr lang="pt-BR" sz="2000" dirty="0" err="1"/>
              <a:t>outer</a:t>
            </a:r>
            <a:r>
              <a:rPr lang="pt-BR" sz="2000" dirty="0"/>
              <a:t> </a:t>
            </a:r>
            <a:r>
              <a:rPr lang="pt-BR" sz="2000" dirty="0" err="1"/>
              <a:t>table</a:t>
            </a:r>
            <a:r>
              <a:rPr lang="pt-BR" sz="2000" dirty="0"/>
              <a:t>” (Cursos))</a:t>
            </a:r>
          </a:p>
          <a:p>
            <a:r>
              <a:rPr lang="pt-BR" sz="2000" dirty="0"/>
              <a:t>Quantidade de linhas que a tabela de Alunos irá retornar para o Loop = 48 (6*8=48 (Linhas da tabela de Cursos(6) vezes linhas da tabela de Alunos(8)))</a:t>
            </a:r>
          </a:p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511831" y="3874105"/>
            <a:ext cx="400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Plano de execução em Modo Texto</a:t>
            </a:r>
            <a:endParaRPr lang="pt-BR" b="1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43437"/>
            <a:ext cx="7383330" cy="1884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Conector de seta reta 5"/>
          <p:cNvCxnSpPr/>
          <p:nvPr/>
        </p:nvCxnSpPr>
        <p:spPr>
          <a:xfrm flipH="1">
            <a:off x="2133600" y="1700808"/>
            <a:ext cx="4742656" cy="3633192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 flipH="1">
            <a:off x="1295400" y="2108293"/>
            <a:ext cx="6926130" cy="3203480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H="1">
            <a:off x="2133600" y="2438400"/>
            <a:ext cx="5030688" cy="3429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H="1">
            <a:off x="1475656" y="3140968"/>
            <a:ext cx="6912768" cy="2726432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027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Nested-Loop Join - Index Seek</a:t>
            </a:r>
            <a:endParaRPr lang="pt-BR" dirty="0"/>
          </a:p>
        </p:txBody>
      </p:sp>
      <p:sp>
        <p:nvSpPr>
          <p:cNvPr id="4" name="AutoShape 41"/>
          <p:cNvSpPr>
            <a:spLocks noChangeArrowheads="1"/>
          </p:cNvSpPr>
          <p:nvPr/>
        </p:nvSpPr>
        <p:spPr bwMode="auto">
          <a:xfrm>
            <a:off x="469958" y="1206490"/>
            <a:ext cx="8216842" cy="1726136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1600" dirty="0">
                <a:solidFill>
                  <a:srgbClr val="002060"/>
                </a:solidFill>
                <a:latin typeface="Lucida Console" pitchFamily="49" charset="0"/>
              </a:rPr>
              <a:t>SELECT CONVERT(</a:t>
            </a:r>
            <a:r>
              <a:rPr lang="en-US" sz="1600" dirty="0" err="1">
                <a:solidFill>
                  <a:srgbClr val="002060"/>
                </a:solidFill>
                <a:latin typeface="Lucida Console" pitchFamily="49" charset="0"/>
              </a:rPr>
              <a:t>VarChar</a:t>
            </a:r>
            <a:r>
              <a:rPr lang="en-US" sz="1600" dirty="0">
                <a:solidFill>
                  <a:srgbClr val="002060"/>
                </a:solidFill>
                <a:latin typeface="Lucida Console" pitchFamily="49" charset="0"/>
              </a:rPr>
              <a:t>, </a:t>
            </a:r>
            <a:r>
              <a:rPr lang="en-US" sz="1600" dirty="0" err="1">
                <a:solidFill>
                  <a:srgbClr val="002060"/>
                </a:solidFill>
                <a:latin typeface="Lucida Console" pitchFamily="49" charset="0"/>
              </a:rPr>
              <a:t>Alunos.ID_Alunos</a:t>
            </a:r>
            <a:r>
              <a:rPr lang="en-US" sz="1600" dirty="0" smtClean="0">
                <a:solidFill>
                  <a:srgbClr val="002060"/>
                </a:solidFill>
                <a:latin typeface="Lucida Console" pitchFamily="49" charset="0"/>
              </a:rPr>
              <a:t>)+'-'+</a:t>
            </a:r>
            <a:r>
              <a:rPr lang="en-US" sz="1600" dirty="0" err="1" smtClean="0">
                <a:solidFill>
                  <a:srgbClr val="002060"/>
                </a:solidFill>
                <a:latin typeface="Lucida Console" pitchFamily="49" charset="0"/>
              </a:rPr>
              <a:t>Alunos.Nome_Aluno</a:t>
            </a:r>
            <a:r>
              <a:rPr lang="en-US" sz="1600" dirty="0">
                <a:solidFill>
                  <a:srgbClr val="002060"/>
                </a:solidFill>
                <a:latin typeface="Lucida Console" pitchFamily="49" charset="0"/>
              </a:rPr>
              <a:t>, </a:t>
            </a:r>
          </a:p>
          <a:p>
            <a:r>
              <a:rPr lang="en-US" sz="1600" dirty="0">
                <a:solidFill>
                  <a:srgbClr val="002060"/>
                </a:solidFill>
                <a:latin typeface="Lucida Console" pitchFamily="49" charset="0"/>
              </a:rPr>
              <a:t>       CONVERT(</a:t>
            </a:r>
            <a:r>
              <a:rPr lang="en-US" sz="1600" dirty="0" err="1">
                <a:solidFill>
                  <a:srgbClr val="002060"/>
                </a:solidFill>
                <a:latin typeface="Lucida Console" pitchFamily="49" charset="0"/>
              </a:rPr>
              <a:t>VarChar</a:t>
            </a:r>
            <a:r>
              <a:rPr lang="en-US" sz="1600" dirty="0">
                <a:solidFill>
                  <a:srgbClr val="002060"/>
                </a:solidFill>
                <a:latin typeface="Lucida Console" pitchFamily="49" charset="0"/>
              </a:rPr>
              <a:t>, </a:t>
            </a:r>
            <a:r>
              <a:rPr lang="en-US" sz="1600" dirty="0" err="1">
                <a:solidFill>
                  <a:srgbClr val="002060"/>
                </a:solidFill>
                <a:latin typeface="Lucida Console" pitchFamily="49" charset="0"/>
              </a:rPr>
              <a:t>Cursos.ID_Cursos</a:t>
            </a:r>
            <a:r>
              <a:rPr lang="en-US" sz="1600" dirty="0" smtClean="0">
                <a:solidFill>
                  <a:srgbClr val="002060"/>
                </a:solidFill>
                <a:latin typeface="Lucida Console" pitchFamily="49" charset="0"/>
              </a:rPr>
              <a:t>)+'-'+</a:t>
            </a:r>
            <a:r>
              <a:rPr lang="en-US" sz="1600" dirty="0" err="1" smtClean="0">
                <a:solidFill>
                  <a:srgbClr val="002060"/>
                </a:solidFill>
                <a:latin typeface="Lucida Console" pitchFamily="49" charset="0"/>
              </a:rPr>
              <a:t>Cursos.Nome_Curso</a:t>
            </a:r>
            <a:endParaRPr lang="en-US" sz="1600" dirty="0">
              <a:solidFill>
                <a:srgbClr val="002060"/>
              </a:solidFill>
              <a:latin typeface="Lucida Console" pitchFamily="49" charset="0"/>
            </a:endParaRPr>
          </a:p>
          <a:p>
            <a:r>
              <a:rPr lang="en-US" sz="1600" dirty="0">
                <a:solidFill>
                  <a:srgbClr val="002060"/>
                </a:solidFill>
                <a:latin typeface="Lucida Console" pitchFamily="49" charset="0"/>
              </a:rPr>
              <a:t>  FROM </a:t>
            </a:r>
            <a:r>
              <a:rPr lang="en-US" sz="1600" dirty="0" err="1">
                <a:solidFill>
                  <a:srgbClr val="002060"/>
                </a:solidFill>
                <a:latin typeface="Lucida Console" pitchFamily="49" charset="0"/>
              </a:rPr>
              <a:t>Alunos</a:t>
            </a:r>
            <a:endParaRPr lang="en-US" sz="1600" dirty="0">
              <a:solidFill>
                <a:srgbClr val="002060"/>
              </a:solidFill>
              <a:latin typeface="Lucida Console" pitchFamily="49" charset="0"/>
            </a:endParaRPr>
          </a:p>
          <a:p>
            <a:r>
              <a:rPr lang="en-US" sz="1600" dirty="0">
                <a:solidFill>
                  <a:srgbClr val="002060"/>
                </a:solidFill>
                <a:latin typeface="Lucida Console" pitchFamily="49" charset="0"/>
              </a:rPr>
              <a:t> INNER JOIN </a:t>
            </a:r>
            <a:r>
              <a:rPr lang="en-US" sz="1600" dirty="0" err="1" smtClean="0">
                <a:solidFill>
                  <a:srgbClr val="002060"/>
                </a:solidFill>
                <a:latin typeface="Lucida Console" pitchFamily="49" charset="0"/>
              </a:rPr>
              <a:t>Cursos</a:t>
            </a:r>
            <a:endParaRPr lang="en-US" sz="1600" dirty="0">
              <a:solidFill>
                <a:srgbClr val="002060"/>
              </a:solidFill>
              <a:latin typeface="Lucida Console" pitchFamily="49" charset="0"/>
            </a:endParaRPr>
          </a:p>
          <a:p>
            <a:r>
              <a:rPr lang="en-US" sz="1600" dirty="0">
                <a:solidFill>
                  <a:srgbClr val="002060"/>
                </a:solidFill>
                <a:latin typeface="Lucida Console" pitchFamily="49" charset="0"/>
              </a:rPr>
              <a:t>    ON </a:t>
            </a:r>
            <a:r>
              <a:rPr lang="en-US" sz="1600" dirty="0" err="1">
                <a:solidFill>
                  <a:srgbClr val="002060"/>
                </a:solidFill>
                <a:latin typeface="Lucida Console" pitchFamily="49" charset="0"/>
              </a:rPr>
              <a:t>Alunos.ID_Cursos</a:t>
            </a:r>
            <a:r>
              <a:rPr lang="en-US" sz="1600" dirty="0">
                <a:solidFill>
                  <a:srgbClr val="002060"/>
                </a:solidFill>
                <a:latin typeface="Lucida Console" pitchFamily="49" charset="0"/>
              </a:rPr>
              <a:t> = </a:t>
            </a:r>
            <a:r>
              <a:rPr lang="en-US" sz="1600" dirty="0" err="1">
                <a:solidFill>
                  <a:srgbClr val="002060"/>
                </a:solidFill>
                <a:latin typeface="Lucida Console" pitchFamily="49" charset="0"/>
              </a:rPr>
              <a:t>Cursos.ID_Cursos</a:t>
            </a:r>
            <a:endParaRPr lang="en-US" sz="1600" dirty="0">
              <a:solidFill>
                <a:srgbClr val="002060"/>
              </a:solidFill>
              <a:latin typeface="Lucida Console" pitchFamily="49" charset="0"/>
            </a:endParaRPr>
          </a:p>
          <a:p>
            <a:r>
              <a:rPr lang="en-US" sz="1600" dirty="0">
                <a:solidFill>
                  <a:srgbClr val="002060"/>
                </a:solidFill>
                <a:latin typeface="Lucida Console" pitchFamily="49" charset="0"/>
              </a:rPr>
              <a:t>OPTION (LOOP JOIN)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6" y="3124200"/>
            <a:ext cx="8915400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2498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Nested-Loop Join - Index Seek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Quantidade de vezes que a tabela Cursos será </a:t>
            </a:r>
            <a:r>
              <a:rPr lang="pt-BR" sz="2000" dirty="0" err="1"/>
              <a:t>scaneada</a:t>
            </a:r>
            <a:r>
              <a:rPr lang="pt-BR" sz="2000" dirty="0"/>
              <a:t> = 8</a:t>
            </a:r>
          </a:p>
          <a:p>
            <a:r>
              <a:rPr lang="pt-BR" sz="2000" dirty="0"/>
              <a:t>Quantidade de linhas que a tabela de Cursos irá retornar para o Loop = 8 (utilizando o Index </a:t>
            </a:r>
            <a:r>
              <a:rPr lang="pt-BR" sz="2000" dirty="0" err="1"/>
              <a:t>Seek</a:t>
            </a:r>
            <a:r>
              <a:rPr lang="pt-BR" sz="2000" dirty="0"/>
              <a:t>, apenas as linhas que satisfazem o filtro são retornadas)</a:t>
            </a:r>
          </a:p>
          <a:p>
            <a:r>
              <a:rPr lang="pt-BR" sz="2000" dirty="0"/>
              <a:t>Quantidade de vezes que a tabela de Alunos será </a:t>
            </a:r>
            <a:r>
              <a:rPr lang="pt-BR" sz="2000" dirty="0" err="1"/>
              <a:t>scaneada</a:t>
            </a:r>
            <a:r>
              <a:rPr lang="pt-BR" sz="2000" dirty="0"/>
              <a:t> = 1</a:t>
            </a:r>
          </a:p>
          <a:p>
            <a:r>
              <a:rPr lang="pt-BR" sz="2000" dirty="0"/>
              <a:t>Quantidade de linhas que a tabela de Alunos irá retornar para o Loop = 8</a:t>
            </a:r>
          </a:p>
          <a:p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52900"/>
            <a:ext cx="8001000" cy="2065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511831" y="3821668"/>
            <a:ext cx="400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Plano de execução em Modo Texto</a:t>
            </a:r>
            <a:endParaRPr lang="pt-BR" b="1" dirty="0"/>
          </a:p>
        </p:txBody>
      </p:sp>
      <p:cxnSp>
        <p:nvCxnSpPr>
          <p:cNvPr id="6" name="Conector de seta reta 5"/>
          <p:cNvCxnSpPr/>
          <p:nvPr/>
        </p:nvCxnSpPr>
        <p:spPr>
          <a:xfrm flipH="1">
            <a:off x="1907704" y="1700808"/>
            <a:ext cx="4968552" cy="4166592"/>
          </a:xfrm>
          <a:prstGeom prst="straightConnector1">
            <a:avLst/>
          </a:prstGeom>
          <a:ln w="28575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/>
          <p:cNvCxnSpPr/>
          <p:nvPr/>
        </p:nvCxnSpPr>
        <p:spPr>
          <a:xfrm flipH="1">
            <a:off x="1295400" y="3429000"/>
            <a:ext cx="6926130" cy="2168875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/>
          <p:cNvCxnSpPr/>
          <p:nvPr/>
        </p:nvCxnSpPr>
        <p:spPr>
          <a:xfrm flipH="1">
            <a:off x="1919779" y="3068960"/>
            <a:ext cx="5244509" cy="260966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/>
          <p:cNvCxnSpPr/>
          <p:nvPr/>
        </p:nvCxnSpPr>
        <p:spPr>
          <a:xfrm flipH="1">
            <a:off x="1308762" y="2060848"/>
            <a:ext cx="6912768" cy="3806552"/>
          </a:xfrm>
          <a:prstGeom prst="straightConnector1">
            <a:avLst/>
          </a:prstGeom>
          <a:ln w="2857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866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Loop </a:t>
            </a:r>
            <a:r>
              <a:rPr lang="pt-BR" dirty="0" err="1" smtClean="0"/>
              <a:t>Join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004-0641-4A87-A53A-5C6FAB38DEFC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912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Merge </a:t>
            </a:r>
            <a:r>
              <a:rPr lang="pt-BR" dirty="0" err="1" smtClean="0"/>
              <a:t>Join</a:t>
            </a:r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4BEA6004-0641-4A87-A53A-5C6FAB38DEFC}" type="slidenum">
              <a:rPr lang="pt-BR" smtClean="0"/>
              <a:pPr/>
              <a:t>29</a:t>
            </a:fld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557124" y="2967335"/>
            <a:ext cx="802976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0" cap="none" spc="0" normalizeH="0" baseline="0" noProof="0" dirty="0" smtClean="0">
                <a:ln w="10541" cmpd="sng">
                  <a:solidFill>
                    <a:srgbClr val="003F54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003F54">
                        <a:tint val="40000"/>
                        <a:satMod val="250000"/>
                      </a:srgbClr>
                    </a:gs>
                    <a:gs pos="9000">
                      <a:srgbClr val="003F54">
                        <a:tint val="52000"/>
                        <a:satMod val="300000"/>
                      </a:srgbClr>
                    </a:gs>
                    <a:gs pos="50000">
                      <a:srgbClr val="003F54">
                        <a:shade val="20000"/>
                        <a:satMod val="300000"/>
                      </a:srgbClr>
                    </a:gs>
                    <a:gs pos="79000">
                      <a:srgbClr val="003F54">
                        <a:tint val="52000"/>
                        <a:satMod val="300000"/>
                      </a:srgbClr>
                    </a:gs>
                    <a:gs pos="100000">
                      <a:srgbClr val="003F54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effectLst/>
                <a:uLnTx/>
                <a:uFillTx/>
              </a:rPr>
              <a:t>Exemplo – Dança no Salão</a:t>
            </a:r>
            <a:endParaRPr kumimoji="0" lang="pt-BR" sz="4800" b="1" i="0" u="none" strike="noStrike" kern="0" cap="none" spc="0" normalizeH="0" baseline="0" noProof="0" dirty="0">
              <a:ln w="10541" cmpd="sng">
                <a:solidFill>
                  <a:srgbClr val="003F54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003F54">
                      <a:tint val="40000"/>
                      <a:satMod val="250000"/>
                    </a:srgbClr>
                  </a:gs>
                  <a:gs pos="9000">
                    <a:srgbClr val="003F54">
                      <a:tint val="52000"/>
                      <a:satMod val="300000"/>
                    </a:srgbClr>
                  </a:gs>
                  <a:gs pos="50000">
                    <a:srgbClr val="003F54">
                      <a:shade val="20000"/>
                      <a:satMod val="300000"/>
                    </a:srgbClr>
                  </a:gs>
                  <a:gs pos="79000">
                    <a:srgbClr val="003F54">
                      <a:tint val="52000"/>
                      <a:satMod val="300000"/>
                    </a:srgbClr>
                  </a:gs>
                  <a:gs pos="100000">
                    <a:srgbClr val="003F54">
                      <a:tint val="40000"/>
                      <a:satMod val="250000"/>
                    </a:srgbClr>
                  </a:gs>
                </a:gsLst>
                <a:lin ang="5400000"/>
              </a:gradFill>
              <a:effectLst/>
              <a:uLnTx/>
              <a:uFillTx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780215" y="3798332"/>
            <a:ext cx="5583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171717"/>
                </a:solidFill>
                <a:effectLst/>
                <a:uLnTx/>
                <a:uFillTx/>
              </a:rPr>
              <a:t>Analogia criada por Thomas </a:t>
            </a:r>
            <a:r>
              <a:rPr kumimoji="0" lang="pt-BR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171717"/>
                </a:solidFill>
                <a:effectLst/>
                <a:uLnTx/>
                <a:uFillTx/>
              </a:rPr>
              <a:t>Kyte</a:t>
            </a:r>
            <a:r>
              <a:rPr kumimoji="0" lang="pt-BR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171717"/>
                </a:solidFill>
                <a:effectLst/>
                <a:uLnTx/>
                <a:uFillTx/>
              </a:rPr>
              <a:t> (Oracle)</a:t>
            </a:r>
            <a:endParaRPr kumimoji="0" lang="pt-BR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171717"/>
              </a:solidFill>
              <a:effectLst/>
              <a:uLnTx/>
              <a:uFillTx/>
              <a:hlinkClick r:id="rId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171717"/>
                </a:solidFill>
                <a:effectLst/>
                <a:uLnTx/>
                <a:uFillTx/>
                <a:hlinkClick r:id="rId3"/>
              </a:rPr>
              <a:t>http://</a:t>
            </a:r>
            <a:r>
              <a:rPr kumimoji="0" lang="pt-BR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171717"/>
                </a:solidFill>
                <a:effectLst/>
                <a:uLnTx/>
                <a:uFillTx/>
                <a:hlinkClick r:id="rId3"/>
              </a:rPr>
              <a:t>tkyte.blogspot.com/2009/01/all-about-joins.html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171717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0476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Seletividade</a:t>
            </a:r>
            <a:endParaRPr lang="pt-B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505200" y="1172808"/>
            <a:ext cx="5486400" cy="10206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Euphemia UCAS" pitchFamily="34" charset="0"/>
                <a:ea typeface="+mn-ea"/>
                <a:cs typeface="+mn-cs"/>
              </a:defRPr>
            </a:lvl2pPr>
            <a:lvl3pPr marL="360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pt-BR" sz="2000" smtClean="0"/>
              <a:t>Se o Eike Batista for em uma concessionária comprar um carro, quais seriam suas opções de compra?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39386" y="4386172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 smtClean="0"/>
              <a:t>Eike</a:t>
            </a:r>
            <a:r>
              <a:rPr lang="pt-BR" sz="1200" dirty="0" smtClean="0"/>
              <a:t> Batista - 8ª Homem mais rico do Mundo.</a:t>
            </a:r>
            <a:endParaRPr lang="pt-BR" sz="1200" dirty="0"/>
          </a:p>
          <a:p>
            <a:r>
              <a:rPr lang="pt-BR" sz="1200" dirty="0" smtClean="0"/>
              <a:t>http</a:t>
            </a:r>
            <a:r>
              <a:rPr lang="pt-BR" sz="1200" dirty="0"/>
              <a:t>://pt.wikipedia.org/wiki/Eike_Batista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71" y="1143000"/>
            <a:ext cx="3289979" cy="3289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742" y="4429607"/>
            <a:ext cx="2550676" cy="1913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043" y="4422112"/>
            <a:ext cx="2531911" cy="1920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3491754" y="2147046"/>
            <a:ext cx="4661646" cy="428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pt-BR" sz="2000" dirty="0" smtClean="0">
                <a:solidFill>
                  <a:srgbClr val="00B050"/>
                </a:solidFill>
              </a:rPr>
              <a:t>R.: Com certeza, milhares de opções.</a:t>
            </a:r>
            <a:endParaRPr lang="pt-BR" sz="2000" dirty="0">
              <a:solidFill>
                <a:srgbClr val="00B050"/>
              </a:solidFill>
            </a:endParaRP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491" y="2548977"/>
            <a:ext cx="2736905" cy="1824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340" y="22527"/>
            <a:ext cx="9001156" cy="714356"/>
          </a:xfrm>
        </p:spPr>
        <p:txBody>
          <a:bodyPr/>
          <a:lstStyle/>
          <a:p>
            <a:r>
              <a:rPr lang="en-US" dirty="0"/>
              <a:t>Merge Join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>
          <a:xfrm>
            <a:off x="0" y="836712"/>
            <a:ext cx="9144000" cy="4429125"/>
          </a:xfrm>
        </p:spPr>
        <p:txBody>
          <a:bodyPr/>
          <a:lstStyle/>
          <a:p>
            <a:r>
              <a:rPr lang="pt-BR" sz="2400" dirty="0"/>
              <a:t>Aproveita a ordenação das tabelas para otimizar o processo de </a:t>
            </a:r>
            <a:r>
              <a:rPr lang="pt-BR" sz="2400" dirty="0" err="1"/>
              <a:t>Join</a:t>
            </a:r>
            <a:endParaRPr lang="pt-BR" sz="2400" dirty="0"/>
          </a:p>
          <a:p>
            <a:r>
              <a:rPr lang="pt-BR" sz="2400" dirty="0" err="1"/>
              <a:t>Pseudo</a:t>
            </a:r>
            <a:r>
              <a:rPr lang="pt-BR" sz="2400" dirty="0"/>
              <a:t> </a:t>
            </a:r>
            <a:r>
              <a:rPr lang="pt-BR" sz="2400" dirty="0" err="1"/>
              <a:t>code</a:t>
            </a:r>
            <a:r>
              <a:rPr lang="pt-BR" sz="2400" dirty="0"/>
              <a:t> para o algoritmo de Merge </a:t>
            </a:r>
            <a:r>
              <a:rPr lang="pt-BR" sz="2400" dirty="0" err="1"/>
              <a:t>Join</a:t>
            </a:r>
            <a:r>
              <a:rPr lang="pt-BR" sz="2400" dirty="0"/>
              <a:t>:</a:t>
            </a:r>
          </a:p>
          <a:p>
            <a:endParaRPr lang="pt-BR" dirty="0"/>
          </a:p>
        </p:txBody>
      </p:sp>
      <p:sp>
        <p:nvSpPr>
          <p:cNvPr id="4" name="AutoShape 41"/>
          <p:cNvSpPr>
            <a:spLocks noChangeArrowheads="1"/>
          </p:cNvSpPr>
          <p:nvPr/>
        </p:nvSpPr>
        <p:spPr bwMode="auto">
          <a:xfrm>
            <a:off x="972138" y="1817427"/>
            <a:ext cx="7489045" cy="4724400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Get first row 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Tabela1 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from input 1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Get first row 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Tabela2 from 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input 2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While not at the end of either input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Begin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If Tabela1 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joins 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with Tabela2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Begin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   Output(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Tabela1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, 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Tabela2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)</a:t>
            </a:r>
            <a:endParaRPr lang="en-US" sz="2000" dirty="0">
              <a:solidFill>
                <a:srgbClr val="002060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  Get next row Tabela2 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from 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input 2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end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else if Tabela1 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&lt; 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Tabela2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  get next row Tabela1 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from 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input 1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else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  get next row Tabela2 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form 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input 2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end</a:t>
            </a:r>
            <a:endParaRPr lang="it-IT" sz="2000" dirty="0">
              <a:solidFill>
                <a:srgbClr val="002060"/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48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311" y="116632"/>
            <a:ext cx="9001156" cy="714356"/>
          </a:xfrm>
        </p:spPr>
        <p:txBody>
          <a:bodyPr/>
          <a:lstStyle/>
          <a:p>
            <a:r>
              <a:rPr lang="en-US" dirty="0" smtClean="0"/>
              <a:t>Merge Join</a:t>
            </a:r>
            <a:endParaRPr lang="pt-BR" dirty="0"/>
          </a:p>
        </p:txBody>
      </p:sp>
      <p:sp>
        <p:nvSpPr>
          <p:cNvPr id="4" name="Slide Number Placeholder 7"/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3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400" b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440000" indent="-228600" algn="l" defTabSz="914400" rtl="0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2160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endParaRPr lang="en-US" dirty="0"/>
          </a:p>
        </p:txBody>
      </p:sp>
      <p:graphicFrame>
        <p:nvGraphicFramePr>
          <p:cNvPr id="9" name="Tabe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4118306"/>
              </p:ext>
            </p:extLst>
          </p:nvPr>
        </p:nvGraphicFramePr>
        <p:xfrm>
          <a:off x="4495800" y="1358476"/>
          <a:ext cx="3885144" cy="2569845"/>
        </p:xfrm>
        <a:graphic>
          <a:graphicData uri="http://schemas.openxmlformats.org/drawingml/2006/table">
            <a:tbl>
              <a:tblPr>
                <a:effectLst>
                  <a:reflection blurRad="6350" stA="52000" endA="300" endPos="35000" dir="5400000" sy="-100000" algn="bl" rotWithShape="0"/>
                </a:effectLst>
              </a:tblPr>
              <a:tblGrid>
                <a:gridCol w="1041400"/>
                <a:gridCol w="1853144"/>
                <a:gridCol w="990600"/>
              </a:tblGrid>
              <a:tr h="2485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ID_Alunos</a:t>
                      </a:r>
                      <a:endParaRPr lang="pt-BR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Nome_Aluno</a:t>
                      </a:r>
                      <a:endParaRPr lang="pt-BR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ID_Cursos</a:t>
                      </a:r>
                      <a:endParaRPr lang="pt-BR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2485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Fabiano Amorim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485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Laerte Junior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5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Fabricio Catae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485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Thiago Zavaschi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5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Diego Nogare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485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Felipe Ferreira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08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Rodrigo Fernandes</a:t>
                      </a:r>
                      <a:endParaRPr lang="pt-BR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4856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Nilton Pinheiro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" name="CaixaDeTexto 9"/>
          <p:cNvSpPr txBox="1"/>
          <p:nvPr/>
        </p:nvSpPr>
        <p:spPr>
          <a:xfrm>
            <a:off x="5571565" y="1039906"/>
            <a:ext cx="2146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Tabela de Alunos:</a:t>
            </a:r>
            <a:endParaRPr lang="pt-BR" b="1" dirty="0"/>
          </a:p>
        </p:txBody>
      </p:sp>
      <p:graphicFrame>
        <p:nvGraphicFramePr>
          <p:cNvPr id="11" name="Tabela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587449"/>
              </p:ext>
            </p:extLst>
          </p:nvPr>
        </p:nvGraphicFramePr>
        <p:xfrm>
          <a:off x="152400" y="1374269"/>
          <a:ext cx="3352800" cy="2081915"/>
        </p:xfrm>
        <a:graphic>
          <a:graphicData uri="http://schemas.openxmlformats.org/drawingml/2006/table">
            <a:tbl>
              <a:tblPr>
                <a:effectLst>
                  <a:reflection blurRad="6350" stA="52000" endA="300" endPos="35000" dir="5400000" sy="-100000" algn="bl" rotWithShape="0"/>
                </a:effectLst>
              </a:tblPr>
              <a:tblGrid>
                <a:gridCol w="1066800"/>
                <a:gridCol w="2286000"/>
              </a:tblGrid>
              <a:tr h="2983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ID_Cursos</a:t>
                      </a:r>
                      <a:endParaRPr lang="pt-BR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Nome_Curso</a:t>
                      </a:r>
                      <a:endParaRPr lang="pt-BR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2983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Medicina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983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Educação Física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95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Sistemas de Informação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983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Engenharia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83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Física Quantica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9832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Paisagismo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CaixaDeTexto 11"/>
          <p:cNvSpPr txBox="1"/>
          <p:nvPr/>
        </p:nvSpPr>
        <p:spPr>
          <a:xfrm>
            <a:off x="685800" y="1050650"/>
            <a:ext cx="2168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Tabela de Cursos:</a:t>
            </a:r>
            <a:endParaRPr lang="pt-BR" b="1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3804300" y="3988475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Resultado:</a:t>
            </a:r>
            <a:endParaRPr lang="pt-BR" b="1" dirty="0"/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981200" y="4369475"/>
            <a:ext cx="5334000" cy="2031325"/>
          </a:xfrm>
          <a:prstGeom prst="rect">
            <a:avLst/>
          </a:prstGeom>
          <a:solidFill>
            <a:schemeClr val="bg2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Nome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Aluno</a:t>
            </a:r>
            <a:r>
              <a:rPr lang="en-US" sz="1400" b="1" dirty="0" smtClean="0">
                <a:latin typeface="Courier New" pitchFamily="49" charset="0"/>
                <a:cs typeface="Courier New" pitchFamily="49" charset="0"/>
              </a:rPr>
              <a:t>     |         Nome </a:t>
            </a:r>
            <a:r>
              <a:rPr lang="en-US" sz="1400" b="1" dirty="0" err="1" smtClean="0">
                <a:latin typeface="Courier New" pitchFamily="49" charset="0"/>
                <a:cs typeface="Courier New" pitchFamily="49" charset="0"/>
              </a:rPr>
              <a:t>Curso</a:t>
            </a:r>
            <a:endParaRPr lang="en-US" sz="1400" b="1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defRPr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1-Fabiano Amorim    |2-Educação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Física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defRPr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4-Thiago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Zavaschi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  |3-Sistemas de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Informação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defRPr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6-Felipe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Ferreira  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|3-Sistemas </a:t>
            </a:r>
            <a:r>
              <a:rPr lang="en-US" sz="1400" dirty="0">
                <a:latin typeface="Courier New" pitchFamily="49" charset="0"/>
                <a:cs typeface="Courier New" pitchFamily="49" charset="0"/>
              </a:rPr>
              <a:t>de </a:t>
            </a:r>
            <a:r>
              <a:rPr lang="en-US" sz="1400" dirty="0" err="1">
                <a:latin typeface="Courier New" pitchFamily="49" charset="0"/>
                <a:cs typeface="Courier New" pitchFamily="49" charset="0"/>
              </a:rPr>
              <a:t>Informação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defRPr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5-Diego Nogare      |4-Engenharia</a:t>
            </a:r>
          </a:p>
          <a:p>
            <a:pPr eaLnBrk="0" hangingPunct="0">
              <a:defRPr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8-Nilton Pinheiro   |4-Engenharia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defRPr/>
            </a:pPr>
            <a:r>
              <a:rPr lang="pt-BR" sz="1400" dirty="0" smtClean="0">
                <a:latin typeface="Courier New" pitchFamily="49" charset="0"/>
                <a:cs typeface="Courier New" pitchFamily="49" charset="0"/>
              </a:rPr>
              <a:t>3-Fabricio </a:t>
            </a:r>
            <a:r>
              <a:rPr lang="pt-BR" sz="1400" dirty="0" err="1" smtClean="0">
                <a:latin typeface="Courier New" pitchFamily="49" charset="0"/>
                <a:cs typeface="Courier New" pitchFamily="49" charset="0"/>
              </a:rPr>
              <a:t>Catae</a:t>
            </a:r>
            <a:r>
              <a:rPr lang="pt-BR" sz="1400" dirty="0">
                <a:latin typeface="Courier New" pitchFamily="49" charset="0"/>
                <a:cs typeface="Courier New" pitchFamily="49" charset="0"/>
              </a:rPr>
              <a:t>    |5-Física </a:t>
            </a:r>
            <a:r>
              <a:rPr lang="pt-BR" sz="1400" dirty="0" err="1" smtClean="0">
                <a:latin typeface="Courier New" pitchFamily="49" charset="0"/>
                <a:cs typeface="Courier New" pitchFamily="49" charset="0"/>
              </a:rPr>
              <a:t>Quantica</a:t>
            </a:r>
            <a:endParaRPr lang="pt-BR" sz="1400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defRPr/>
            </a:pP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7-Rodrigo </a:t>
            </a:r>
            <a:r>
              <a:rPr lang="en-US" sz="1400" dirty="0" err="1" smtClean="0">
                <a:latin typeface="Courier New" pitchFamily="49" charset="0"/>
                <a:cs typeface="Courier New" pitchFamily="49" charset="0"/>
              </a:rPr>
              <a:t>Fernandes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 |</a:t>
            </a:r>
            <a:r>
              <a:rPr lang="pt-BR" sz="1400" dirty="0" smtClean="0">
                <a:latin typeface="Courier New" pitchFamily="49" charset="0"/>
                <a:cs typeface="Courier New" pitchFamily="49" charset="0"/>
              </a:rPr>
              <a:t>5-Física </a:t>
            </a:r>
            <a:r>
              <a:rPr lang="pt-BR" sz="1400" dirty="0" err="1">
                <a:latin typeface="Courier New" pitchFamily="49" charset="0"/>
                <a:cs typeface="Courier New" pitchFamily="49" charset="0"/>
              </a:rPr>
              <a:t>Quantica</a:t>
            </a:r>
            <a:endParaRPr lang="en-US" sz="1400" dirty="0" smtClean="0">
              <a:latin typeface="Courier New" pitchFamily="49" charset="0"/>
              <a:cs typeface="Courier New" pitchFamily="49" charset="0"/>
            </a:endParaRPr>
          </a:p>
          <a:p>
            <a:pPr eaLnBrk="0" hangingPunct="0">
              <a:defRPr/>
            </a:pPr>
            <a:r>
              <a:rPr lang="en-US" sz="1400" dirty="0">
                <a:latin typeface="Courier New" pitchFamily="49" charset="0"/>
                <a:cs typeface="Courier New" pitchFamily="49" charset="0"/>
              </a:rPr>
              <a:t>2-Laerte 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Junior     |6-Paisagismo</a:t>
            </a:r>
          </a:p>
        </p:txBody>
      </p:sp>
      <p:graphicFrame>
        <p:nvGraphicFramePr>
          <p:cNvPr id="15" name="Tabe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710403"/>
              </p:ext>
            </p:extLst>
          </p:nvPr>
        </p:nvGraphicFramePr>
        <p:xfrm>
          <a:off x="4954056" y="1377862"/>
          <a:ext cx="3885144" cy="2569845"/>
        </p:xfrm>
        <a:graphic>
          <a:graphicData uri="http://schemas.openxmlformats.org/drawingml/2006/table">
            <a:tbl>
              <a:tblPr>
                <a:effectLst>
                  <a:reflection blurRad="6350" stA="52000" endA="300" endPos="35000" dir="5400000" sy="-100000" algn="bl" rotWithShape="0"/>
                </a:effectLst>
              </a:tblPr>
              <a:tblGrid>
                <a:gridCol w="1041400"/>
                <a:gridCol w="1853144"/>
                <a:gridCol w="990600"/>
              </a:tblGrid>
              <a:tr h="248563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ID_Alunos</a:t>
                      </a:r>
                      <a:endParaRPr lang="pt-BR" sz="1800" b="1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Nome_Aluno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1" i="0" u="none" strike="noStrike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ID_Cursos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248563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Fabiano Amorim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48563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Thiago Zavaschi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563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Felipe Ferreira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48563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Diego Nogare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563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Nilton Pinheiro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48563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Fabricio Catae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085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Rodrigo Fernandes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6F1"/>
                    </a:solidFill>
                  </a:tcPr>
                </a:tc>
              </a:tr>
              <a:tr h="248563">
                <a:tc>
                  <a:txBody>
                    <a:bodyPr/>
                    <a:lstStyle/>
                    <a:p>
                      <a:pPr algn="ct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Laerte Junior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6" name="Conector de seta reta 15"/>
          <p:cNvCxnSpPr/>
          <p:nvPr/>
        </p:nvCxnSpPr>
        <p:spPr>
          <a:xfrm>
            <a:off x="3360547" y="1828800"/>
            <a:ext cx="52578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 flipV="1">
            <a:off x="3360547" y="1828800"/>
            <a:ext cx="52578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3352800" y="2133600"/>
            <a:ext cx="52578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/>
          <p:nvPr/>
        </p:nvCxnSpPr>
        <p:spPr>
          <a:xfrm flipV="1">
            <a:off x="3352800" y="2133600"/>
            <a:ext cx="5257800" cy="3048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/>
          <p:nvPr/>
        </p:nvCxnSpPr>
        <p:spPr>
          <a:xfrm>
            <a:off x="3352800" y="2438400"/>
            <a:ext cx="525780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>
            <a:off x="3352800" y="2438400"/>
            <a:ext cx="52578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 flipV="1">
            <a:off x="3429000" y="2667000"/>
            <a:ext cx="5181600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>
            <a:off x="3429000" y="2743200"/>
            <a:ext cx="5181600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3429000" y="2743200"/>
            <a:ext cx="5189347" cy="533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>
            <a:off x="3429000" y="3048000"/>
            <a:ext cx="5189347" cy="2286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/>
          <p:nvPr/>
        </p:nvCxnSpPr>
        <p:spPr>
          <a:xfrm>
            <a:off x="3505200" y="3048000"/>
            <a:ext cx="5113147" cy="457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>
            <a:off x="3505200" y="3048000"/>
            <a:ext cx="5113147" cy="762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3429000" y="3276600"/>
            <a:ext cx="5257800" cy="5334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8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5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1500"/>
                            </p:stCondLst>
                            <p:childTnLst>
                              <p:par>
                                <p:cTn id="4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00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3500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0"/>
                            </p:stCondLst>
                            <p:childTnLst>
                              <p:par>
                                <p:cTn id="5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0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7000"/>
                            </p:stCondLst>
                            <p:childTnLst>
                              <p:par>
                                <p:cTn id="6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7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8500"/>
                            </p:stCondLst>
                            <p:childTnLst>
                              <p:par>
                                <p:cTn id="7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9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0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2000"/>
                            </p:stCondLst>
                            <p:childTnLst>
                              <p:par>
                                <p:cTn id="8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25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3500"/>
                            </p:stCondLst>
                            <p:childTnLst>
                              <p:par>
                                <p:cTn id="9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000" fill="hold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5500"/>
                            </p:stCondLst>
                            <p:childTnLst>
                              <p:par>
                                <p:cTn id="9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60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7000"/>
                            </p:stCondLst>
                            <p:childTnLst>
                              <p:par>
                                <p:cTn id="10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750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8500"/>
                            </p:stCondLst>
                            <p:childTnLst>
                              <p:par>
                                <p:cTn id="1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2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2000" fill="hold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0500"/>
                            </p:stCondLst>
                            <p:childTnLst>
                              <p:par>
                                <p:cTn id="11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1000"/>
                            </p:stCondLst>
                            <p:childTnLst>
                              <p:par>
                                <p:cTn id="1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2000"/>
                            </p:stCondLst>
                            <p:childTnLst>
                              <p:par>
                                <p:cTn id="1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2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2000" fill="hold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34000"/>
                            </p:stCondLst>
                            <p:childTnLst>
                              <p:par>
                                <p:cTn id="1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4500"/>
                            </p:stCondLst>
                            <p:childTnLst>
                              <p:par>
                                <p:cTn id="1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5500"/>
                            </p:stCondLst>
                            <p:childTnLst>
                              <p:par>
                                <p:cTn id="1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6000"/>
                            </p:stCondLst>
                            <p:childTnLst>
                              <p:par>
                                <p:cTn id="1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37000"/>
                            </p:stCondLst>
                            <p:childTnLst>
                              <p:par>
                                <p:cTn id="1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20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2000" fill="hold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9000"/>
                            </p:stCondLst>
                            <p:childTnLst>
                              <p:par>
                                <p:cTn id="15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Join</a:t>
            </a:r>
            <a:endParaRPr lang="pt-BR" dirty="0"/>
          </a:p>
        </p:txBody>
      </p:sp>
      <p:sp>
        <p:nvSpPr>
          <p:cNvPr id="5" name="AutoShape 41"/>
          <p:cNvSpPr>
            <a:spLocks noChangeArrowheads="1"/>
          </p:cNvSpPr>
          <p:nvPr/>
        </p:nvSpPr>
        <p:spPr bwMode="auto">
          <a:xfrm>
            <a:off x="469958" y="1206490"/>
            <a:ext cx="8216842" cy="1726136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1600" dirty="0">
                <a:solidFill>
                  <a:srgbClr val="002060"/>
                </a:solidFill>
                <a:latin typeface="Lucida Console" pitchFamily="49" charset="0"/>
              </a:rPr>
              <a:t>SELECT CONVERT(</a:t>
            </a:r>
            <a:r>
              <a:rPr lang="en-US" sz="1600" dirty="0" err="1">
                <a:solidFill>
                  <a:srgbClr val="002060"/>
                </a:solidFill>
                <a:latin typeface="Lucida Console" pitchFamily="49" charset="0"/>
              </a:rPr>
              <a:t>VarChar</a:t>
            </a:r>
            <a:r>
              <a:rPr lang="en-US" sz="1600" dirty="0">
                <a:solidFill>
                  <a:srgbClr val="002060"/>
                </a:solidFill>
                <a:latin typeface="Lucida Console" pitchFamily="49" charset="0"/>
              </a:rPr>
              <a:t>, </a:t>
            </a:r>
            <a:r>
              <a:rPr lang="en-US" sz="1600" dirty="0" err="1">
                <a:solidFill>
                  <a:srgbClr val="002060"/>
                </a:solidFill>
                <a:latin typeface="Lucida Console" pitchFamily="49" charset="0"/>
              </a:rPr>
              <a:t>Alunos.ID_Alunos</a:t>
            </a:r>
            <a:r>
              <a:rPr lang="en-US" sz="1600" dirty="0" smtClean="0">
                <a:solidFill>
                  <a:srgbClr val="002060"/>
                </a:solidFill>
                <a:latin typeface="Lucida Console" pitchFamily="49" charset="0"/>
              </a:rPr>
              <a:t>)+'-'+</a:t>
            </a:r>
            <a:r>
              <a:rPr lang="en-US" sz="1600" dirty="0" err="1" smtClean="0">
                <a:solidFill>
                  <a:srgbClr val="002060"/>
                </a:solidFill>
                <a:latin typeface="Lucida Console" pitchFamily="49" charset="0"/>
              </a:rPr>
              <a:t>Alunos.Nome_Aluno</a:t>
            </a:r>
            <a:r>
              <a:rPr lang="en-US" sz="1600" dirty="0">
                <a:solidFill>
                  <a:srgbClr val="002060"/>
                </a:solidFill>
                <a:latin typeface="Lucida Console" pitchFamily="49" charset="0"/>
              </a:rPr>
              <a:t>, </a:t>
            </a:r>
          </a:p>
          <a:p>
            <a:r>
              <a:rPr lang="en-US" sz="1600" dirty="0">
                <a:solidFill>
                  <a:srgbClr val="002060"/>
                </a:solidFill>
                <a:latin typeface="Lucida Console" pitchFamily="49" charset="0"/>
              </a:rPr>
              <a:t>       CONVERT(</a:t>
            </a:r>
            <a:r>
              <a:rPr lang="en-US" sz="1600" dirty="0" err="1">
                <a:solidFill>
                  <a:srgbClr val="002060"/>
                </a:solidFill>
                <a:latin typeface="Lucida Console" pitchFamily="49" charset="0"/>
              </a:rPr>
              <a:t>VarChar</a:t>
            </a:r>
            <a:r>
              <a:rPr lang="en-US" sz="1600" dirty="0">
                <a:solidFill>
                  <a:srgbClr val="002060"/>
                </a:solidFill>
                <a:latin typeface="Lucida Console" pitchFamily="49" charset="0"/>
              </a:rPr>
              <a:t>, </a:t>
            </a:r>
            <a:r>
              <a:rPr lang="en-US" sz="1600" dirty="0" err="1">
                <a:solidFill>
                  <a:srgbClr val="002060"/>
                </a:solidFill>
                <a:latin typeface="Lucida Console" pitchFamily="49" charset="0"/>
              </a:rPr>
              <a:t>Cursos.ID_Cursos</a:t>
            </a:r>
            <a:r>
              <a:rPr lang="en-US" sz="1600" dirty="0" smtClean="0">
                <a:solidFill>
                  <a:srgbClr val="002060"/>
                </a:solidFill>
                <a:latin typeface="Lucida Console" pitchFamily="49" charset="0"/>
              </a:rPr>
              <a:t>)+'-'+</a:t>
            </a:r>
            <a:r>
              <a:rPr lang="en-US" sz="1600" dirty="0" err="1" smtClean="0">
                <a:solidFill>
                  <a:srgbClr val="002060"/>
                </a:solidFill>
                <a:latin typeface="Lucida Console" pitchFamily="49" charset="0"/>
              </a:rPr>
              <a:t>Cursos.Nome_Curso</a:t>
            </a:r>
            <a:endParaRPr lang="en-US" sz="1600" dirty="0">
              <a:solidFill>
                <a:srgbClr val="002060"/>
              </a:solidFill>
              <a:latin typeface="Lucida Console" pitchFamily="49" charset="0"/>
            </a:endParaRPr>
          </a:p>
          <a:p>
            <a:r>
              <a:rPr lang="en-US" sz="1600" dirty="0">
                <a:solidFill>
                  <a:srgbClr val="002060"/>
                </a:solidFill>
                <a:latin typeface="Lucida Console" pitchFamily="49" charset="0"/>
              </a:rPr>
              <a:t>  FROM </a:t>
            </a:r>
            <a:r>
              <a:rPr lang="en-US" sz="1600" dirty="0" err="1">
                <a:solidFill>
                  <a:srgbClr val="002060"/>
                </a:solidFill>
                <a:latin typeface="Lucida Console" pitchFamily="49" charset="0"/>
              </a:rPr>
              <a:t>Alunos</a:t>
            </a:r>
            <a:endParaRPr lang="en-US" sz="1600" dirty="0">
              <a:solidFill>
                <a:srgbClr val="002060"/>
              </a:solidFill>
              <a:latin typeface="Lucida Console" pitchFamily="49" charset="0"/>
            </a:endParaRPr>
          </a:p>
          <a:p>
            <a:r>
              <a:rPr lang="en-US" sz="1600" dirty="0">
                <a:solidFill>
                  <a:srgbClr val="002060"/>
                </a:solidFill>
                <a:latin typeface="Lucida Console" pitchFamily="49" charset="0"/>
              </a:rPr>
              <a:t> INNER JOIN </a:t>
            </a:r>
            <a:r>
              <a:rPr lang="en-US" sz="1600" dirty="0" err="1" smtClean="0">
                <a:solidFill>
                  <a:srgbClr val="002060"/>
                </a:solidFill>
                <a:latin typeface="Lucida Console" pitchFamily="49" charset="0"/>
              </a:rPr>
              <a:t>Cursos</a:t>
            </a:r>
            <a:endParaRPr lang="en-US" sz="1600" dirty="0">
              <a:solidFill>
                <a:srgbClr val="002060"/>
              </a:solidFill>
              <a:latin typeface="Lucida Console" pitchFamily="49" charset="0"/>
            </a:endParaRPr>
          </a:p>
          <a:p>
            <a:r>
              <a:rPr lang="en-US" sz="1600" dirty="0">
                <a:solidFill>
                  <a:srgbClr val="002060"/>
                </a:solidFill>
                <a:latin typeface="Lucida Console" pitchFamily="49" charset="0"/>
              </a:rPr>
              <a:t>    ON </a:t>
            </a:r>
            <a:r>
              <a:rPr lang="en-US" sz="1600" dirty="0" err="1">
                <a:solidFill>
                  <a:srgbClr val="002060"/>
                </a:solidFill>
                <a:latin typeface="Lucida Console" pitchFamily="49" charset="0"/>
              </a:rPr>
              <a:t>Alunos.ID_Cursos</a:t>
            </a:r>
            <a:r>
              <a:rPr lang="en-US" sz="1600" dirty="0">
                <a:solidFill>
                  <a:srgbClr val="002060"/>
                </a:solidFill>
                <a:latin typeface="Lucida Console" pitchFamily="49" charset="0"/>
              </a:rPr>
              <a:t> = </a:t>
            </a:r>
            <a:r>
              <a:rPr lang="en-US" sz="1600" dirty="0" err="1">
                <a:solidFill>
                  <a:srgbClr val="002060"/>
                </a:solidFill>
                <a:latin typeface="Lucida Console" pitchFamily="49" charset="0"/>
              </a:rPr>
              <a:t>Cursos.ID_Cursos</a:t>
            </a:r>
            <a:endParaRPr lang="en-US" sz="1600" dirty="0">
              <a:solidFill>
                <a:srgbClr val="002060"/>
              </a:solidFill>
              <a:latin typeface="Lucida Console" pitchFamily="49" charset="0"/>
            </a:endParaRPr>
          </a:p>
          <a:p>
            <a:r>
              <a:rPr lang="en-US" sz="1600" dirty="0">
                <a:solidFill>
                  <a:srgbClr val="002060"/>
                </a:solidFill>
                <a:latin typeface="Lucida Console" pitchFamily="49" charset="0"/>
              </a:rPr>
              <a:t>OPTION </a:t>
            </a:r>
            <a:r>
              <a:rPr lang="en-US" sz="1600" dirty="0" smtClean="0">
                <a:solidFill>
                  <a:srgbClr val="002060"/>
                </a:solidFill>
                <a:latin typeface="Lucida Console" pitchFamily="49" charset="0"/>
              </a:rPr>
              <a:t>(MERGE JOIN</a:t>
            </a:r>
            <a:r>
              <a:rPr lang="en-US" sz="1600" dirty="0">
                <a:solidFill>
                  <a:srgbClr val="002060"/>
                </a:solidFill>
                <a:latin typeface="Lucida Console" pitchFamily="49" charset="0"/>
              </a:rPr>
              <a:t>)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53" y="3124200"/>
            <a:ext cx="8734051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343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Merge Join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sz="3200" dirty="0"/>
              <a:t>Acessa apenas uma vez cada tabela:</a:t>
            </a:r>
          </a:p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485447" y="2087590"/>
            <a:ext cx="400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Plano de execução em Modo Texto</a:t>
            </a:r>
            <a:endParaRPr lang="pt-BR" b="1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16" y="2468590"/>
            <a:ext cx="8673296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3779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004-0641-4A87-A53A-5C6FAB38DEFC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589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Hash </a:t>
            </a:r>
            <a:r>
              <a:rPr lang="en-US" dirty="0" smtClean="0"/>
              <a:t>Joins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fld id="{4BEA6004-0641-4A87-A53A-5C6FAB38DEFC}" type="slidenum">
              <a:rPr lang="pt-BR" smtClean="0"/>
              <a:pPr/>
              <a:t>35</a:t>
            </a:fld>
            <a:endParaRPr lang="pt-BR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7" y="1927086"/>
            <a:ext cx="8825223" cy="4236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tângulo 7"/>
          <p:cNvSpPr/>
          <p:nvPr/>
        </p:nvSpPr>
        <p:spPr>
          <a:xfrm>
            <a:off x="1250340" y="1219200"/>
            <a:ext cx="659507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Ilustração Vídeo Locadora</a:t>
            </a:r>
            <a:endParaRPr lang="pt-BR" sz="40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9" name="Picture 5" descr="C:\Users\Fabiano Amorim\AppData\Local\Microsoft\Windows\Temporary Internet Files\Content.IE5\120KFTR3\MC900335853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14" y="116632"/>
            <a:ext cx="1087332" cy="9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7064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Hash Join</a:t>
            </a:r>
            <a:br>
              <a:rPr lang="en-US" dirty="0"/>
            </a:br>
            <a:r>
              <a:rPr lang="pt-BR" dirty="0"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Ilustração Vídeo Locadora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>
          <a:xfrm>
            <a:off x="251520" y="1412776"/>
            <a:ext cx="8720180" cy="4880570"/>
          </a:xfrm>
        </p:spPr>
        <p:txBody>
          <a:bodyPr>
            <a:normAutofit fontScale="70000" lnSpcReduction="20000"/>
          </a:bodyPr>
          <a:lstStyle/>
          <a:p>
            <a:r>
              <a:rPr lang="pt-BR" sz="3200" dirty="0"/>
              <a:t>Build </a:t>
            </a:r>
            <a:r>
              <a:rPr lang="pt-BR" sz="3200" dirty="0" err="1"/>
              <a:t>Phase</a:t>
            </a:r>
            <a:r>
              <a:rPr lang="pt-BR" sz="3200" dirty="0"/>
              <a:t>:</a:t>
            </a:r>
          </a:p>
          <a:p>
            <a:pPr marL="0" indent="0">
              <a:buNone/>
            </a:pPr>
            <a:r>
              <a:rPr lang="pt-BR" sz="3200" dirty="0"/>
              <a:t>            {</a:t>
            </a:r>
          </a:p>
          <a:p>
            <a:pPr marL="0" indent="0">
              <a:buNone/>
            </a:pPr>
            <a:r>
              <a:rPr lang="pt-BR" sz="3200" dirty="0"/>
              <a:t>	Lista de filmes disponíveis para venda ou locação = </a:t>
            </a:r>
            <a:r>
              <a:rPr lang="pt-BR" sz="3200" i="1" dirty="0">
                <a:solidFill>
                  <a:srgbClr val="FF0000"/>
                </a:solidFill>
              </a:rPr>
              <a:t>Tabela, </a:t>
            </a:r>
            <a:r>
              <a:rPr lang="pt-BR" sz="3200" i="1" dirty="0" smtClean="0">
                <a:solidFill>
                  <a:srgbClr val="FF0000"/>
                </a:solidFill>
              </a:rPr>
              <a:t>Build 							       Input</a:t>
            </a:r>
            <a:endParaRPr lang="pt-BR" sz="3200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3200" dirty="0"/>
              <a:t>	Filmes são separados por gênero = </a:t>
            </a:r>
            <a:r>
              <a:rPr lang="pt-BR" sz="3200" i="1" dirty="0" err="1">
                <a:solidFill>
                  <a:srgbClr val="FF0000"/>
                </a:solidFill>
              </a:rPr>
              <a:t>Hash</a:t>
            </a:r>
            <a:r>
              <a:rPr lang="pt-BR" sz="3200" i="1" dirty="0">
                <a:solidFill>
                  <a:srgbClr val="FF0000"/>
                </a:solidFill>
              </a:rPr>
              <a:t> </a:t>
            </a:r>
            <a:r>
              <a:rPr lang="pt-BR" sz="3200" i="1" dirty="0" err="1">
                <a:solidFill>
                  <a:srgbClr val="FF0000"/>
                </a:solidFill>
              </a:rPr>
              <a:t>Function</a:t>
            </a:r>
            <a:endParaRPr lang="pt-BR" sz="3200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3200" dirty="0"/>
              <a:t>	Cada filme fica na prateleira que corresponde ao gênero = </a:t>
            </a:r>
            <a:r>
              <a:rPr lang="pt-BR" sz="3200" i="1" dirty="0" err="1">
                <a:solidFill>
                  <a:srgbClr val="FF0000"/>
                </a:solidFill>
              </a:rPr>
              <a:t>Hash</a:t>
            </a:r>
            <a:r>
              <a:rPr lang="pt-BR" sz="3200" i="1" dirty="0">
                <a:solidFill>
                  <a:srgbClr val="FF0000"/>
                </a:solidFill>
              </a:rPr>
              <a:t> </a:t>
            </a:r>
            <a:r>
              <a:rPr lang="pt-BR" sz="3200" i="1" dirty="0" smtClean="0">
                <a:solidFill>
                  <a:srgbClr val="FF0000"/>
                </a:solidFill>
              </a:rPr>
              <a:t>								   </a:t>
            </a:r>
            <a:r>
              <a:rPr lang="pt-BR" sz="3200" i="1" dirty="0" err="1" smtClean="0">
                <a:solidFill>
                  <a:srgbClr val="FF0000"/>
                </a:solidFill>
              </a:rPr>
              <a:t>Buckets</a:t>
            </a:r>
            <a:endParaRPr lang="pt-BR" sz="3200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3200" dirty="0"/>
              <a:t>            }</a:t>
            </a:r>
          </a:p>
          <a:p>
            <a:r>
              <a:rPr lang="pt-BR" sz="3200" dirty="0" err="1"/>
              <a:t>Probe</a:t>
            </a:r>
            <a:r>
              <a:rPr lang="pt-BR" sz="3200" dirty="0"/>
              <a:t> </a:t>
            </a:r>
            <a:r>
              <a:rPr lang="pt-BR" sz="3200" dirty="0" err="1"/>
              <a:t>Phase</a:t>
            </a:r>
            <a:r>
              <a:rPr lang="pt-BR" sz="3200" dirty="0"/>
              <a:t>:</a:t>
            </a:r>
          </a:p>
          <a:p>
            <a:pPr marL="0" indent="0">
              <a:buNone/>
            </a:pPr>
            <a:r>
              <a:rPr lang="pt-BR" sz="3200" dirty="0"/>
              <a:t>           {</a:t>
            </a:r>
          </a:p>
          <a:p>
            <a:pPr marL="0" indent="0">
              <a:buNone/>
            </a:pPr>
            <a:r>
              <a:rPr lang="pt-BR" sz="3200" dirty="0"/>
              <a:t>	Vou alugar minha lista de filmes = </a:t>
            </a:r>
            <a:r>
              <a:rPr lang="pt-BR" sz="3200" i="1" dirty="0">
                <a:solidFill>
                  <a:srgbClr val="FF0000"/>
                </a:solidFill>
              </a:rPr>
              <a:t>Tabela, </a:t>
            </a:r>
            <a:r>
              <a:rPr lang="pt-BR" sz="3200" i="1" dirty="0" err="1">
                <a:solidFill>
                  <a:srgbClr val="FF0000"/>
                </a:solidFill>
              </a:rPr>
              <a:t>Probe</a:t>
            </a:r>
            <a:r>
              <a:rPr lang="pt-BR" sz="3200" i="1" dirty="0">
                <a:solidFill>
                  <a:srgbClr val="FF0000"/>
                </a:solidFill>
              </a:rPr>
              <a:t> Input</a:t>
            </a:r>
          </a:p>
          <a:p>
            <a:pPr marL="0" indent="0">
              <a:buNone/>
            </a:pPr>
            <a:r>
              <a:rPr lang="pt-BR" sz="3200" dirty="0"/>
              <a:t>	Olhar o gênero de cada filme para saber em qual prateleira 		procurar o filme = </a:t>
            </a:r>
            <a:r>
              <a:rPr lang="pt-BR" sz="3200" i="1" dirty="0">
                <a:solidFill>
                  <a:srgbClr val="FF0000"/>
                </a:solidFill>
              </a:rPr>
              <a:t>Aplicar </a:t>
            </a:r>
            <a:r>
              <a:rPr lang="pt-BR" sz="3200" i="1" dirty="0" err="1">
                <a:solidFill>
                  <a:srgbClr val="FF0000"/>
                </a:solidFill>
              </a:rPr>
              <a:t>Hash</a:t>
            </a:r>
            <a:r>
              <a:rPr lang="pt-BR" sz="3200" i="1" dirty="0">
                <a:solidFill>
                  <a:srgbClr val="FF0000"/>
                </a:solidFill>
              </a:rPr>
              <a:t> </a:t>
            </a:r>
            <a:r>
              <a:rPr lang="pt-BR" sz="3200" i="1" dirty="0" err="1">
                <a:solidFill>
                  <a:srgbClr val="FF0000"/>
                </a:solidFill>
              </a:rPr>
              <a:t>Function</a:t>
            </a:r>
            <a:endParaRPr lang="pt-BR" sz="3200" i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pt-BR" sz="3200" dirty="0"/>
              <a:t>	Alugar o filme = </a:t>
            </a:r>
            <a:r>
              <a:rPr lang="pt-BR" sz="3200" i="1" dirty="0" err="1">
                <a:solidFill>
                  <a:srgbClr val="FF0000"/>
                </a:solidFill>
              </a:rPr>
              <a:t>Join</a:t>
            </a:r>
            <a:r>
              <a:rPr lang="pt-BR" sz="3200" i="1" dirty="0">
                <a:solidFill>
                  <a:srgbClr val="FF0000"/>
                </a:solidFill>
              </a:rPr>
              <a:t> Output</a:t>
            </a:r>
            <a:endParaRPr lang="pt-BR" sz="3200" dirty="0"/>
          </a:p>
          <a:p>
            <a:pPr marL="0" indent="0">
              <a:buNone/>
            </a:pPr>
            <a:r>
              <a:rPr lang="pt-BR" sz="3200" dirty="0"/>
              <a:t>           }</a:t>
            </a:r>
          </a:p>
          <a:p>
            <a:endParaRPr lang="pt-BR" dirty="0"/>
          </a:p>
        </p:txBody>
      </p:sp>
      <p:pic>
        <p:nvPicPr>
          <p:cNvPr id="4" name="Picture 5" descr="C:\Users\Fabiano Amorim\AppData\Local\Microsoft\Windows\Temporary Internet Files\Content.IE5\120KFTR3\MC900335853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41882"/>
            <a:ext cx="1087332" cy="948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881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983" y="116632"/>
            <a:ext cx="9001156" cy="714356"/>
          </a:xfrm>
        </p:spPr>
        <p:txBody>
          <a:bodyPr/>
          <a:lstStyle/>
          <a:p>
            <a:r>
              <a:rPr lang="en-US" dirty="0" smtClean="0"/>
              <a:t>Hash Join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>
          <a:xfrm>
            <a:off x="323528" y="908720"/>
            <a:ext cx="8358187" cy="4429125"/>
          </a:xfrm>
        </p:spPr>
        <p:txBody>
          <a:bodyPr/>
          <a:lstStyle/>
          <a:p>
            <a:r>
              <a:rPr lang="pt-BR" sz="2400" dirty="0"/>
              <a:t>Executado em 2 fases: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/>
              <a:t>Build - Cria uma </a:t>
            </a:r>
            <a:r>
              <a:rPr lang="pt-BR" sz="1800" dirty="0" err="1"/>
              <a:t>hash</a:t>
            </a:r>
            <a:r>
              <a:rPr lang="pt-BR" sz="1800" dirty="0"/>
              <a:t> </a:t>
            </a:r>
            <a:r>
              <a:rPr lang="pt-BR" sz="1800" dirty="0" err="1"/>
              <a:t>table</a:t>
            </a:r>
            <a:r>
              <a:rPr lang="pt-BR" sz="1800" dirty="0"/>
              <a:t> da menor tabela do </a:t>
            </a:r>
            <a:r>
              <a:rPr lang="pt-BR" sz="1800" dirty="0" err="1"/>
              <a:t>join</a:t>
            </a:r>
            <a:r>
              <a:rPr lang="pt-BR" sz="1800" dirty="0"/>
              <a:t> em memória, separando os dados em várias partições (</a:t>
            </a:r>
            <a:r>
              <a:rPr lang="pt-BR" sz="1800" dirty="0" err="1"/>
              <a:t>hash</a:t>
            </a:r>
            <a:r>
              <a:rPr lang="pt-BR" sz="1800" dirty="0"/>
              <a:t> </a:t>
            </a:r>
            <a:r>
              <a:rPr lang="pt-BR" sz="1800" dirty="0" err="1"/>
              <a:t>buckets</a:t>
            </a:r>
            <a:r>
              <a:rPr lang="pt-BR" sz="1800" dirty="0"/>
              <a:t>)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BR" sz="1800" dirty="0" err="1"/>
              <a:t>Probe</a:t>
            </a:r>
            <a:r>
              <a:rPr lang="pt-BR" sz="1800" dirty="0"/>
              <a:t> - Varrer a outra tabela aplicando o mesmo algoritmo de </a:t>
            </a:r>
            <a:r>
              <a:rPr lang="pt-BR" sz="1800" dirty="0" err="1"/>
              <a:t>hash</a:t>
            </a:r>
            <a:r>
              <a:rPr lang="pt-BR" sz="1800" dirty="0"/>
              <a:t> procurando o valor correspondente nas partições (</a:t>
            </a:r>
            <a:r>
              <a:rPr lang="pt-BR" sz="1800" dirty="0" err="1"/>
              <a:t>buckets</a:t>
            </a:r>
            <a:r>
              <a:rPr lang="pt-BR" sz="1800" dirty="0"/>
              <a:t>).</a:t>
            </a:r>
          </a:p>
          <a:p>
            <a:r>
              <a:rPr lang="pt-BR" sz="2400" dirty="0" err="1"/>
              <a:t>Pseudo</a:t>
            </a:r>
            <a:r>
              <a:rPr lang="pt-BR" sz="2400" dirty="0"/>
              <a:t> código para o </a:t>
            </a:r>
            <a:r>
              <a:rPr lang="pt-BR" sz="2400" dirty="0" err="1"/>
              <a:t>Hash</a:t>
            </a:r>
            <a:r>
              <a:rPr lang="pt-BR" sz="2400" dirty="0"/>
              <a:t> </a:t>
            </a:r>
            <a:r>
              <a:rPr lang="pt-BR" sz="2400" dirty="0" err="1"/>
              <a:t>Join</a:t>
            </a:r>
            <a:r>
              <a:rPr lang="pt-BR" sz="2400" dirty="0"/>
              <a:t>: </a:t>
            </a:r>
          </a:p>
          <a:p>
            <a:endParaRPr lang="pt-BR" dirty="0"/>
          </a:p>
        </p:txBody>
      </p:sp>
      <p:sp>
        <p:nvSpPr>
          <p:cNvPr id="4" name="AutoShape 41"/>
          <p:cNvSpPr>
            <a:spLocks noChangeArrowheads="1"/>
          </p:cNvSpPr>
          <p:nvPr/>
        </p:nvSpPr>
        <p:spPr bwMode="auto">
          <a:xfrm>
            <a:off x="609600" y="3028528"/>
            <a:ext cx="7489045" cy="3352800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1400" dirty="0">
                <a:solidFill>
                  <a:srgbClr val="002060"/>
                </a:solidFill>
                <a:latin typeface="Lucida Console" pitchFamily="49" charset="0"/>
              </a:rPr>
              <a:t>for each row Tabela1 in the build table</a:t>
            </a:r>
          </a:p>
          <a:p>
            <a:r>
              <a:rPr lang="en-US" sz="1400" dirty="0">
                <a:solidFill>
                  <a:srgbClr val="002060"/>
                </a:solidFill>
                <a:latin typeface="Lucida Console" pitchFamily="49" charset="0"/>
              </a:rPr>
              <a:t>{</a:t>
            </a:r>
          </a:p>
          <a:p>
            <a:r>
              <a:rPr lang="en-US" sz="1400" dirty="0">
                <a:solidFill>
                  <a:srgbClr val="002060"/>
                </a:solidFill>
                <a:latin typeface="Lucida Console" pitchFamily="49" charset="0"/>
              </a:rPr>
              <a:t>  calculate hash value on Tabela1 join key(s)</a:t>
            </a:r>
          </a:p>
          <a:p>
            <a:r>
              <a:rPr lang="en-US" sz="1400" dirty="0">
                <a:solidFill>
                  <a:srgbClr val="002060"/>
                </a:solidFill>
                <a:latin typeface="Lucida Console" pitchFamily="49" charset="0"/>
              </a:rPr>
              <a:t>  insert Tabela1 into the appropriate hash bucket</a:t>
            </a:r>
          </a:p>
          <a:p>
            <a:r>
              <a:rPr lang="en-US" sz="1400" dirty="0">
                <a:solidFill>
                  <a:srgbClr val="002060"/>
                </a:solidFill>
                <a:latin typeface="Lucida Console" pitchFamily="49" charset="0"/>
              </a:rPr>
              <a:t>}</a:t>
            </a:r>
          </a:p>
          <a:p>
            <a:r>
              <a:rPr lang="en-US" sz="1400" dirty="0">
                <a:solidFill>
                  <a:srgbClr val="002060"/>
                </a:solidFill>
                <a:latin typeface="Lucida Console" pitchFamily="49" charset="0"/>
              </a:rPr>
              <a:t>for each row Tabela2 in the probe table</a:t>
            </a:r>
          </a:p>
          <a:p>
            <a:r>
              <a:rPr lang="en-US" sz="1400" dirty="0">
                <a:solidFill>
                  <a:srgbClr val="002060"/>
                </a:solidFill>
                <a:latin typeface="Lucida Console" pitchFamily="49" charset="0"/>
              </a:rPr>
              <a:t>{</a:t>
            </a:r>
          </a:p>
          <a:p>
            <a:r>
              <a:rPr lang="en-US" sz="1400" dirty="0">
                <a:solidFill>
                  <a:srgbClr val="002060"/>
                </a:solidFill>
                <a:latin typeface="Lucida Console" pitchFamily="49" charset="0"/>
              </a:rPr>
              <a:t>   calculate hash value on Tabela2 join key(s)</a:t>
            </a:r>
          </a:p>
          <a:p>
            <a:r>
              <a:rPr lang="en-US" sz="1400" dirty="0">
                <a:solidFill>
                  <a:srgbClr val="002060"/>
                </a:solidFill>
                <a:latin typeface="Lucida Console" pitchFamily="49" charset="0"/>
              </a:rPr>
              <a:t>   for each row Tabela1 in the corresponding hash bucket</a:t>
            </a:r>
          </a:p>
          <a:p>
            <a:r>
              <a:rPr lang="en-US" sz="1400" dirty="0">
                <a:solidFill>
                  <a:srgbClr val="002060"/>
                </a:solidFill>
                <a:latin typeface="Lucida Console" pitchFamily="49" charset="0"/>
              </a:rPr>
              <a:t>   {</a:t>
            </a:r>
          </a:p>
          <a:p>
            <a:r>
              <a:rPr lang="en-US" sz="1400" dirty="0">
                <a:solidFill>
                  <a:srgbClr val="002060"/>
                </a:solidFill>
                <a:latin typeface="Lucida Console" pitchFamily="49" charset="0"/>
              </a:rPr>
              <a:t>     if Tabela1 joins with Tabela2</a:t>
            </a:r>
          </a:p>
          <a:p>
            <a:r>
              <a:rPr lang="en-US" sz="1400" dirty="0">
                <a:solidFill>
                  <a:srgbClr val="002060"/>
                </a:solidFill>
                <a:latin typeface="Lucida Console" pitchFamily="49" charset="0"/>
              </a:rPr>
              <a:t>       return (Tabela1, Tabela2)</a:t>
            </a:r>
          </a:p>
          <a:p>
            <a:r>
              <a:rPr lang="en-US" sz="1400" dirty="0">
                <a:solidFill>
                  <a:srgbClr val="002060"/>
                </a:solidFill>
                <a:latin typeface="Lucida Console" pitchFamily="49" charset="0"/>
              </a:rPr>
              <a:t>   }</a:t>
            </a:r>
          </a:p>
          <a:p>
            <a:r>
              <a:rPr lang="en-US" sz="1400" dirty="0">
                <a:solidFill>
                  <a:srgbClr val="002060"/>
                </a:solidFill>
                <a:latin typeface="Lucida Console" pitchFamily="49" charset="0"/>
              </a:rPr>
              <a:t>}</a:t>
            </a:r>
            <a:endParaRPr lang="it-IT" sz="1400" dirty="0">
              <a:solidFill>
                <a:srgbClr val="002060"/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121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Join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pt-BR" sz="2400" dirty="0"/>
              <a:t>Normalmente é utilizado para </a:t>
            </a:r>
            <a:r>
              <a:rPr lang="pt-BR" sz="2400" dirty="0" err="1"/>
              <a:t>joins</a:t>
            </a:r>
            <a:r>
              <a:rPr lang="pt-BR" sz="2400" dirty="0"/>
              <a:t> entre grandes tabelas</a:t>
            </a:r>
          </a:p>
          <a:p>
            <a:r>
              <a:rPr lang="pt-BR" sz="2400" dirty="0" err="1"/>
              <a:t>Hash</a:t>
            </a:r>
            <a:r>
              <a:rPr lang="pt-BR" sz="2400" dirty="0"/>
              <a:t> </a:t>
            </a:r>
            <a:r>
              <a:rPr lang="pt-BR" sz="2400" dirty="0" err="1"/>
              <a:t>function</a:t>
            </a:r>
            <a:r>
              <a:rPr lang="pt-BR" sz="2400" dirty="0"/>
              <a:t> precisa distribuir os dados de forma balanceada.</a:t>
            </a:r>
          </a:p>
          <a:p>
            <a:pPr lvl="1"/>
            <a:r>
              <a:rPr lang="pt-BR" sz="2000" dirty="0"/>
              <a:t>Em nosso exemplo, e se a vídeo locadora for de vídeos adultos? Quantos gêneros teremos?</a:t>
            </a:r>
          </a:p>
          <a:p>
            <a:r>
              <a:rPr lang="pt-BR" sz="2400" dirty="0" err="1"/>
              <a:t>Hash</a:t>
            </a:r>
            <a:r>
              <a:rPr lang="pt-BR" sz="2400" dirty="0"/>
              <a:t> </a:t>
            </a:r>
            <a:r>
              <a:rPr lang="pt-BR" sz="2400" dirty="0" err="1"/>
              <a:t>functions</a:t>
            </a:r>
            <a:r>
              <a:rPr lang="pt-BR" sz="2400" dirty="0"/>
              <a:t> utilizam CPU para calcular o </a:t>
            </a:r>
            <a:r>
              <a:rPr lang="pt-BR" sz="2400" dirty="0" err="1"/>
              <a:t>Hash</a:t>
            </a:r>
            <a:endParaRPr lang="pt-BR" sz="2400" dirty="0"/>
          </a:p>
          <a:p>
            <a:r>
              <a:rPr lang="pt-BR" sz="2400" dirty="0"/>
              <a:t>Utiliza memória para armazenar toda a </a:t>
            </a:r>
            <a:r>
              <a:rPr lang="pt-BR" sz="2400" dirty="0" err="1"/>
              <a:t>Hash</a:t>
            </a:r>
            <a:r>
              <a:rPr lang="pt-BR" sz="2400" dirty="0"/>
              <a:t> </a:t>
            </a:r>
            <a:r>
              <a:rPr lang="pt-BR" sz="2400" dirty="0" err="1"/>
              <a:t>Table</a:t>
            </a:r>
            <a:r>
              <a:rPr lang="pt-BR" sz="2400" dirty="0"/>
              <a:t> (In </a:t>
            </a:r>
            <a:r>
              <a:rPr lang="pt-BR" sz="2400" dirty="0" err="1"/>
              <a:t>Memory</a:t>
            </a:r>
            <a:r>
              <a:rPr lang="pt-BR" sz="2400" dirty="0"/>
              <a:t> </a:t>
            </a:r>
            <a:r>
              <a:rPr lang="pt-BR" sz="2400" dirty="0" err="1"/>
              <a:t>Hash</a:t>
            </a:r>
            <a:r>
              <a:rPr lang="pt-BR" sz="2400" dirty="0"/>
              <a:t> </a:t>
            </a:r>
            <a:r>
              <a:rPr lang="pt-BR" sz="2400" dirty="0" err="1"/>
              <a:t>Join</a:t>
            </a:r>
            <a:r>
              <a:rPr lang="pt-BR" sz="2400" dirty="0"/>
              <a:t>)</a:t>
            </a:r>
          </a:p>
          <a:p>
            <a:r>
              <a:rPr lang="pt-BR" sz="2400" dirty="0"/>
              <a:t>Utilizada para lidar com grande volume de dados</a:t>
            </a:r>
          </a:p>
          <a:p>
            <a:r>
              <a:rPr lang="pt-BR" sz="2400" dirty="0"/>
              <a:t>Grace </a:t>
            </a:r>
            <a:r>
              <a:rPr lang="pt-BR" sz="2400" dirty="0" err="1"/>
              <a:t>Hash</a:t>
            </a:r>
            <a:r>
              <a:rPr lang="pt-BR" sz="2400" dirty="0"/>
              <a:t> </a:t>
            </a:r>
            <a:r>
              <a:rPr lang="pt-BR" sz="2400" dirty="0" err="1"/>
              <a:t>Join</a:t>
            </a:r>
            <a:r>
              <a:rPr lang="pt-BR" sz="2400" dirty="0"/>
              <a:t> (</a:t>
            </a:r>
            <a:r>
              <a:rPr lang="pt-BR" sz="2400" dirty="0" err="1"/>
              <a:t>Hash</a:t>
            </a:r>
            <a:r>
              <a:rPr lang="pt-BR" sz="2400" dirty="0"/>
              <a:t> </a:t>
            </a:r>
            <a:r>
              <a:rPr lang="pt-BR" sz="2400" dirty="0" err="1"/>
              <a:t>Bailout</a:t>
            </a:r>
            <a:r>
              <a:rPr lang="pt-BR" sz="2400" dirty="0"/>
              <a:t>)</a:t>
            </a:r>
          </a:p>
          <a:p>
            <a:r>
              <a:rPr lang="pt-BR" sz="2400" dirty="0" err="1"/>
              <a:t>Hash</a:t>
            </a:r>
            <a:r>
              <a:rPr lang="pt-BR" sz="2400" dirty="0"/>
              <a:t> </a:t>
            </a:r>
            <a:r>
              <a:rPr lang="pt-BR" sz="2400" dirty="0" err="1"/>
              <a:t>Warning</a:t>
            </a:r>
            <a:r>
              <a:rPr lang="pt-BR" sz="2400" dirty="0"/>
              <a:t> </a:t>
            </a:r>
            <a:r>
              <a:rPr lang="pt-BR" sz="2400" dirty="0" err="1"/>
              <a:t>Event</a:t>
            </a:r>
            <a:r>
              <a:rPr lang="pt-BR" sz="2400" dirty="0"/>
              <a:t> - </a:t>
            </a:r>
            <a:r>
              <a:rPr lang="pt-BR" sz="2400" dirty="0" smtClean="0"/>
              <a:t>Profiler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202782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Hash</a:t>
            </a:r>
            <a:r>
              <a:rPr lang="pt-BR" dirty="0" smtClean="0"/>
              <a:t> </a:t>
            </a:r>
            <a:r>
              <a:rPr lang="pt-BR" dirty="0" err="1" smtClean="0"/>
              <a:t>Join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004-0641-4A87-A53A-5C6FAB38DEFC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4761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Seletividade</a:t>
            </a:r>
            <a:endParaRPr lang="pt-BR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743200" y="1143000"/>
            <a:ext cx="6477000" cy="685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Euphemia UCAS" pitchFamily="34" charset="0"/>
                <a:ea typeface="+mn-ea"/>
                <a:cs typeface="+mn-cs"/>
              </a:defRPr>
            </a:lvl2pPr>
            <a:lvl3pPr marL="360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pt-BR" sz="2000" dirty="0" smtClean="0"/>
              <a:t>E se eu for em uma concessionária comprar um carro, quais seriam minhas opções de compra?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144" y="2420812"/>
            <a:ext cx="2911134" cy="1939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537006"/>
            <a:ext cx="2953802" cy="1636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0" y="4791430"/>
            <a:ext cx="2779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smtClean="0"/>
              <a:t>Fabiano Neves Amorim</a:t>
            </a:r>
          </a:p>
          <a:p>
            <a:r>
              <a:rPr lang="pt-BR" sz="1200" dirty="0" smtClean="0"/>
              <a:t>Ex-6988732766ª </a:t>
            </a:r>
            <a:r>
              <a:rPr lang="pt-BR" sz="1200" dirty="0"/>
              <a:t>Homem mais rico do Mundo</a:t>
            </a: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144" y="4497262"/>
            <a:ext cx="2911134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718" y="4485376"/>
            <a:ext cx="2733193" cy="2049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2779060" y="2030505"/>
            <a:ext cx="5271246" cy="428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pt-BR" sz="2000" dirty="0" smtClean="0">
                <a:solidFill>
                  <a:srgbClr val="00B050"/>
                </a:solidFill>
              </a:rPr>
              <a:t>R.: Com certeza, pouquíssimas opções.</a:t>
            </a:r>
            <a:endParaRPr lang="pt-BR" sz="2000" dirty="0">
              <a:solidFill>
                <a:srgbClr val="00B05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7452"/>
            <a:ext cx="2800350" cy="376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9552" y="3861048"/>
            <a:ext cx="8136904" cy="2376264"/>
          </a:xfrm>
        </p:spPr>
        <p:txBody>
          <a:bodyPr>
            <a:normAutofit fontScale="90000"/>
          </a:bodyPr>
          <a:lstStyle/>
          <a:p>
            <a:pPr algn="l"/>
            <a:r>
              <a:rPr lang="pt-BR" dirty="0" err="1"/>
              <a:t>Hypothetical</a:t>
            </a:r>
            <a:r>
              <a:rPr lang="pt-BR" dirty="0"/>
              <a:t> </a:t>
            </a:r>
            <a:r>
              <a:rPr lang="pt-BR" dirty="0" smtClean="0"/>
              <a:t>Indexes</a:t>
            </a:r>
            <a:br>
              <a:rPr lang="pt-BR" dirty="0" smtClean="0"/>
            </a:br>
            <a:r>
              <a:rPr lang="pt-BR" dirty="0" err="1"/>
              <a:t>Simplifications</a:t>
            </a:r>
            <a:r>
              <a:rPr lang="pt-BR" dirty="0"/>
              <a:t> - </a:t>
            </a:r>
            <a:r>
              <a:rPr lang="pt-BR" dirty="0" err="1"/>
              <a:t>Check</a:t>
            </a:r>
            <a:r>
              <a:rPr lang="pt-BR" dirty="0"/>
              <a:t> </a:t>
            </a:r>
            <a:r>
              <a:rPr lang="pt-BR" dirty="0" err="1"/>
              <a:t>Constraints</a:t>
            </a:r>
            <a:r>
              <a:rPr lang="pt-BR" dirty="0"/>
              <a:t> e </a:t>
            </a:r>
            <a:r>
              <a:rPr lang="pt-BR" dirty="0" err="1"/>
              <a:t>Foreign</a:t>
            </a:r>
            <a:r>
              <a:rPr lang="pt-BR" dirty="0"/>
              <a:t> Keys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dirty="0" err="1" smtClean="0"/>
              <a:t>Optimizer</a:t>
            </a:r>
            <a:r>
              <a:rPr lang="pt-BR" dirty="0" smtClean="0"/>
              <a:t> </a:t>
            </a:r>
            <a:r>
              <a:rPr lang="pt-BR" dirty="0" err="1" smtClean="0"/>
              <a:t>Rules</a:t>
            </a:r>
            <a:r>
              <a:rPr lang="pt-BR" dirty="0"/>
              <a:t/>
            </a:r>
            <a:br>
              <a:rPr lang="pt-BR" dirty="0"/>
            </a:br>
            <a:r>
              <a:rPr lang="pt-BR" dirty="0"/>
              <a:t>Non-</a:t>
            </a:r>
            <a:r>
              <a:rPr lang="pt-BR" dirty="0" err="1"/>
              <a:t>Updating</a:t>
            </a:r>
            <a:r>
              <a:rPr lang="pt-BR" dirty="0"/>
              <a:t> </a:t>
            </a:r>
            <a:r>
              <a:rPr lang="pt-BR" dirty="0" err="1"/>
              <a:t>Updates</a:t>
            </a:r>
            <a:r>
              <a:rPr lang="pt-BR" dirty="0"/>
              <a:t/>
            </a:r>
            <a:br>
              <a:rPr lang="pt-BR" dirty="0"/>
            </a:br>
            <a:r>
              <a:rPr lang="pt-BR" dirty="0" smtClean="0"/>
              <a:t>DBCC OPTIMIZER_WHATIF</a:t>
            </a:r>
            <a:br>
              <a:rPr lang="pt-BR" dirty="0" smtClean="0"/>
            </a:br>
            <a:r>
              <a:rPr lang="pt-BR" dirty="0" smtClean="0"/>
              <a:t>QO Bugs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004-0641-4A87-A53A-5C6FAB38DEFC}" type="slidenum">
              <a:rPr lang="pt-BR" smtClean="0"/>
              <a:pPr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6627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478" y="260648"/>
            <a:ext cx="9001156" cy="714356"/>
          </a:xfrm>
        </p:spPr>
        <p:txBody>
          <a:bodyPr/>
          <a:lstStyle/>
          <a:p>
            <a:r>
              <a:rPr lang="pt-BR" dirty="0" smtClean="0"/>
              <a:t>Batch </a:t>
            </a:r>
            <a:r>
              <a:rPr lang="pt-BR" dirty="0" err="1" smtClean="0"/>
              <a:t>Sort</a:t>
            </a:r>
            <a:endParaRPr lang="pt-BR" dirty="0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357188" y="1428750"/>
            <a:ext cx="8358187" cy="4429125"/>
          </a:xfrm>
        </p:spPr>
        <p:txBody>
          <a:bodyPr>
            <a:normAutofit/>
          </a:bodyPr>
          <a:lstStyle/>
          <a:p>
            <a:r>
              <a:rPr lang="pt-BR" sz="3200" dirty="0" smtClean="0"/>
              <a:t>Funcionalidade incluída no SQL Server 2005</a:t>
            </a:r>
            <a:endParaRPr lang="pt-BR" sz="3200" dirty="0"/>
          </a:p>
          <a:p>
            <a:r>
              <a:rPr lang="pt-BR" sz="3200" dirty="0" smtClean="0"/>
              <a:t>Objetivo de minimizar a quantidade leituras aleatórias (I/O)</a:t>
            </a:r>
            <a:endParaRPr lang="pt-BR" sz="3200" dirty="0"/>
          </a:p>
          <a:p>
            <a:r>
              <a:rPr lang="pt-BR" sz="3200" dirty="0" smtClean="0"/>
              <a:t>Visualizada no operador de Loop </a:t>
            </a:r>
            <a:r>
              <a:rPr lang="pt-BR" sz="3200" dirty="0" err="1" smtClean="0"/>
              <a:t>Join</a:t>
            </a:r>
            <a:r>
              <a:rPr lang="pt-BR" sz="3200" dirty="0"/>
              <a:t> </a:t>
            </a:r>
            <a:r>
              <a:rPr lang="pt-BR" sz="3200" dirty="0" smtClean="0"/>
              <a:t>(</a:t>
            </a:r>
            <a:r>
              <a:rPr lang="pt-BR" sz="3200" dirty="0" err="1" smtClean="0"/>
              <a:t>Optimized</a:t>
            </a:r>
            <a:r>
              <a:rPr lang="pt-BR" sz="3200" dirty="0" smtClean="0"/>
              <a:t> = </a:t>
            </a:r>
            <a:r>
              <a:rPr lang="pt-BR" sz="3200" dirty="0" err="1" smtClean="0"/>
              <a:t>True</a:t>
            </a:r>
            <a:r>
              <a:rPr lang="pt-BR" sz="3200" dirty="0" smtClean="0"/>
              <a:t>)</a:t>
            </a:r>
            <a:endParaRPr lang="pt-BR" sz="3200" dirty="0"/>
          </a:p>
          <a:p>
            <a:r>
              <a:rPr lang="pt-BR" sz="3200" dirty="0" smtClean="0"/>
              <a:t>Gera várias operações de ordenação para forçar leituras sequenciais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56438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99478" y="260648"/>
            <a:ext cx="9001156" cy="714356"/>
          </a:xfrm>
        </p:spPr>
        <p:txBody>
          <a:bodyPr/>
          <a:lstStyle/>
          <a:p>
            <a:r>
              <a:rPr lang="pt-BR" dirty="0" smtClean="0"/>
              <a:t>Batch </a:t>
            </a:r>
            <a:r>
              <a:rPr lang="pt-BR" dirty="0" err="1" smtClean="0"/>
              <a:t>Sort</a:t>
            </a:r>
            <a:r>
              <a:rPr lang="pt-BR" dirty="0" smtClean="0"/>
              <a:t> – Plano no SQL Server</a:t>
            </a:r>
            <a:endParaRPr lang="pt-BR" dirty="0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318269" y="1196752"/>
            <a:ext cx="8574211" cy="496855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Plano no SQL Server com </a:t>
            </a:r>
            <a:r>
              <a:rPr lang="en-US" sz="3200" dirty="0" err="1" smtClean="0"/>
              <a:t>otimização</a:t>
            </a:r>
            <a:r>
              <a:rPr lang="en-US" sz="3200" dirty="0" smtClean="0"/>
              <a:t> </a:t>
            </a:r>
            <a:r>
              <a:rPr lang="pt-BR" sz="3200" dirty="0" smtClean="0"/>
              <a:t>explicita</a:t>
            </a:r>
          </a:p>
          <a:p>
            <a:r>
              <a:rPr lang="en-US" sz="3200" dirty="0" smtClean="0"/>
              <a:t>Para </a:t>
            </a:r>
            <a:r>
              <a:rPr lang="en-US" sz="3200" dirty="0" err="1" smtClean="0"/>
              <a:t>evitar</a:t>
            </a:r>
            <a:r>
              <a:rPr lang="en-US" sz="3200" dirty="0" smtClean="0"/>
              <a:t> </a:t>
            </a:r>
            <a:r>
              <a:rPr lang="en-US" sz="3200" dirty="0" err="1" smtClean="0"/>
              <a:t>leituras</a:t>
            </a:r>
            <a:r>
              <a:rPr lang="en-US" sz="3200" dirty="0" smtClean="0"/>
              <a:t> </a:t>
            </a:r>
            <a:r>
              <a:rPr lang="en-US" sz="3200" dirty="0" err="1" smtClean="0"/>
              <a:t>aleatórias</a:t>
            </a:r>
            <a:r>
              <a:rPr lang="en-US" sz="3200" dirty="0" smtClean="0"/>
              <a:t> no </a:t>
            </a:r>
            <a:r>
              <a:rPr lang="en-US" sz="3200" dirty="0" err="1" smtClean="0"/>
              <a:t>índice</a:t>
            </a:r>
            <a:r>
              <a:rPr lang="en-US" sz="3200" dirty="0" smtClean="0"/>
              <a:t> cluster (lookup) SQL </a:t>
            </a:r>
            <a:r>
              <a:rPr lang="en-US" sz="3200" dirty="0" err="1" smtClean="0"/>
              <a:t>gera</a:t>
            </a:r>
            <a:r>
              <a:rPr lang="en-US" sz="3200" dirty="0" smtClean="0"/>
              <a:t> um sort </a:t>
            </a:r>
            <a:r>
              <a:rPr lang="en-US" sz="3200" dirty="0" err="1" smtClean="0"/>
              <a:t>pela</a:t>
            </a:r>
            <a:r>
              <a:rPr lang="en-US" sz="3200" dirty="0" smtClean="0"/>
              <a:t> </a:t>
            </a:r>
            <a:r>
              <a:rPr lang="en-US" sz="3200" dirty="0" err="1" smtClean="0"/>
              <a:t>chave</a:t>
            </a:r>
            <a:r>
              <a:rPr lang="en-US" sz="3200" dirty="0" smtClean="0"/>
              <a:t> do cluster</a:t>
            </a:r>
            <a:endParaRPr lang="pt-BR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" y="3140968"/>
            <a:ext cx="9101322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1835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99478" y="260648"/>
            <a:ext cx="9001156" cy="714356"/>
          </a:xfrm>
        </p:spPr>
        <p:txBody>
          <a:bodyPr/>
          <a:lstStyle/>
          <a:p>
            <a:r>
              <a:rPr lang="pt-BR" dirty="0" smtClean="0"/>
              <a:t>Batch </a:t>
            </a:r>
            <a:r>
              <a:rPr lang="pt-BR" dirty="0" err="1" smtClean="0"/>
              <a:t>Sort</a:t>
            </a:r>
            <a:r>
              <a:rPr lang="pt-BR" dirty="0" smtClean="0"/>
              <a:t> – Plano no SQL Server</a:t>
            </a:r>
            <a:endParaRPr lang="pt-BR" dirty="0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318269" y="1196752"/>
            <a:ext cx="8574211" cy="496855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</a:t>
            </a:r>
            <a:r>
              <a:rPr lang="en-US" sz="3200" dirty="0" err="1" smtClean="0"/>
              <a:t>Optmized</a:t>
            </a:r>
            <a:r>
              <a:rPr lang="en-US" sz="3200" dirty="0" smtClean="0"/>
              <a:t> = True” é </a:t>
            </a:r>
            <a:r>
              <a:rPr lang="en-US" sz="3200" dirty="0" err="1" smtClean="0"/>
              <a:t>uma</a:t>
            </a:r>
            <a:r>
              <a:rPr lang="en-US" sz="3200" dirty="0" smtClean="0"/>
              <a:t> </a:t>
            </a:r>
            <a:r>
              <a:rPr lang="en-US" sz="3200" dirty="0" err="1" smtClean="0"/>
              <a:t>segurança</a:t>
            </a:r>
            <a:r>
              <a:rPr lang="en-US" sz="3200" dirty="0" smtClean="0"/>
              <a:t> </a:t>
            </a:r>
            <a:r>
              <a:rPr lang="en-US" sz="3200" dirty="0" err="1" smtClean="0"/>
              <a:t>para</a:t>
            </a:r>
            <a:r>
              <a:rPr lang="en-US" sz="3200" dirty="0" smtClean="0"/>
              <a:t> </a:t>
            </a:r>
            <a:r>
              <a:rPr lang="en-US" sz="3200" dirty="0" err="1" smtClean="0"/>
              <a:t>caso</a:t>
            </a:r>
            <a:r>
              <a:rPr lang="en-US" sz="3200" dirty="0" smtClean="0"/>
              <a:t> o QO </a:t>
            </a:r>
            <a:r>
              <a:rPr lang="en-US" sz="3200" dirty="0" err="1" smtClean="0"/>
              <a:t>erre</a:t>
            </a:r>
            <a:r>
              <a:rPr lang="en-US" sz="3200" dirty="0" smtClean="0"/>
              <a:t> </a:t>
            </a:r>
            <a:r>
              <a:rPr lang="en-US" sz="3200" dirty="0" err="1" smtClean="0"/>
              <a:t>na</a:t>
            </a:r>
            <a:r>
              <a:rPr lang="en-US" sz="3200" dirty="0" smtClean="0"/>
              <a:t> </a:t>
            </a:r>
            <a:r>
              <a:rPr lang="en-US" sz="3200" dirty="0" err="1" smtClean="0"/>
              <a:t>estimativa</a:t>
            </a:r>
            <a:endParaRPr lang="en-US" sz="3200" dirty="0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68960"/>
            <a:ext cx="8799586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825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478" y="260648"/>
            <a:ext cx="9001156" cy="714356"/>
          </a:xfrm>
        </p:spPr>
        <p:txBody>
          <a:bodyPr/>
          <a:lstStyle/>
          <a:p>
            <a:r>
              <a:rPr lang="pt-BR" dirty="0" smtClean="0"/>
              <a:t>Batch </a:t>
            </a:r>
            <a:r>
              <a:rPr lang="pt-BR" dirty="0" err="1" smtClean="0"/>
              <a:t>Sort</a:t>
            </a:r>
            <a:r>
              <a:rPr lang="pt-BR" dirty="0" smtClean="0"/>
              <a:t> – I/O Sequencial VS Aleatório</a:t>
            </a:r>
            <a:endParaRPr lang="pt-BR" dirty="0"/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7596336" y="1145878"/>
            <a:ext cx="1015663" cy="4801957"/>
          </a:xfrm>
          <a:prstGeom prst="rect">
            <a:avLst/>
          </a:prstGeom>
          <a:noFill/>
        </p:spPr>
        <p:txBody>
          <a:bodyPr vert="vert"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I/O </a:t>
            </a:r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Sequencial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…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997912"/>
            <a:ext cx="6408712" cy="525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4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478" y="260648"/>
            <a:ext cx="9001156" cy="714356"/>
          </a:xfrm>
        </p:spPr>
        <p:txBody>
          <a:bodyPr/>
          <a:lstStyle/>
          <a:p>
            <a:r>
              <a:rPr lang="pt-BR" dirty="0" smtClean="0"/>
              <a:t>Batch </a:t>
            </a:r>
            <a:r>
              <a:rPr lang="pt-BR" dirty="0" err="1" smtClean="0"/>
              <a:t>Sort</a:t>
            </a:r>
            <a:r>
              <a:rPr lang="pt-BR" dirty="0" smtClean="0"/>
              <a:t> – I/O Sequencial VS Aleatório</a:t>
            </a:r>
            <a:endParaRPr lang="pt-BR" dirty="0"/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7596336" y="1367256"/>
            <a:ext cx="1015663" cy="4359207"/>
          </a:xfrm>
          <a:prstGeom prst="rect">
            <a:avLst/>
          </a:prstGeom>
          <a:noFill/>
        </p:spPr>
        <p:txBody>
          <a:bodyPr vert="vert"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I/O </a:t>
            </a:r>
            <a:r>
              <a:rPr lang="en-US" sz="54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Aleatório</a:t>
            </a:r>
            <a:r>
              <a:rPr lang="en-US" sz="5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  <a:reflection blurRad="6350" stA="55000" endA="300" endPos="45500" dir="5400000" sy="-100000" algn="bl" rotWithShape="0"/>
                </a:effectLst>
              </a:rPr>
              <a:t>…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  <a:reflection blurRad="6350" stA="55000" endA="300" endPos="45500" dir="5400000" sy="-100000" algn="bl" rotWithShape="0"/>
              </a:effectLst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078576"/>
            <a:ext cx="6696744" cy="523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86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99478" y="260648"/>
            <a:ext cx="9001156" cy="714356"/>
          </a:xfrm>
        </p:spPr>
        <p:txBody>
          <a:bodyPr/>
          <a:lstStyle/>
          <a:p>
            <a:r>
              <a:rPr lang="pt-BR" dirty="0" smtClean="0"/>
              <a:t>Batch </a:t>
            </a:r>
            <a:r>
              <a:rPr lang="pt-BR" dirty="0" err="1" smtClean="0"/>
              <a:t>Sort</a:t>
            </a:r>
            <a:r>
              <a:rPr lang="pt-BR" dirty="0" smtClean="0"/>
              <a:t> – I/O Sequencial VS Aleatório</a:t>
            </a:r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04864"/>
            <a:ext cx="5472608" cy="41044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854" y="2093569"/>
            <a:ext cx="2857500" cy="1895475"/>
          </a:xfrm>
          <a:prstGeom prst="rect">
            <a:avLst/>
          </a:prstGeom>
        </p:spPr>
      </p:pic>
      <p:sp>
        <p:nvSpPr>
          <p:cNvPr id="13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318269" y="1196752"/>
            <a:ext cx="8574211" cy="4968552"/>
          </a:xfrm>
        </p:spPr>
        <p:txBody>
          <a:bodyPr>
            <a:normAutofit/>
          </a:bodyPr>
          <a:lstStyle/>
          <a:p>
            <a:r>
              <a:rPr lang="pt-BR" sz="3200" dirty="0" smtClean="0"/>
              <a:t>Cabeça</a:t>
            </a:r>
            <a:r>
              <a:rPr lang="en-US" sz="3200" dirty="0" smtClean="0"/>
              <a:t> </a:t>
            </a:r>
            <a:r>
              <a:rPr lang="pt-BR" sz="3200" dirty="0" smtClean="0"/>
              <a:t>mecânica</a:t>
            </a:r>
            <a:r>
              <a:rPr lang="en-US" sz="3200" dirty="0" smtClean="0"/>
              <a:t> do disco se move </a:t>
            </a:r>
            <a:r>
              <a:rPr lang="en-US" sz="3200" dirty="0" err="1" smtClean="0"/>
              <a:t>para</a:t>
            </a:r>
            <a:r>
              <a:rPr lang="en-US" sz="3200" dirty="0" smtClean="0"/>
              <a:t> </a:t>
            </a:r>
            <a:r>
              <a:rPr lang="en-US" sz="3200" dirty="0" err="1" smtClean="0"/>
              <a:t>ler</a:t>
            </a:r>
            <a:r>
              <a:rPr lang="en-US" sz="3200" dirty="0" smtClean="0"/>
              <a:t> </a:t>
            </a:r>
            <a:r>
              <a:rPr lang="en-US" sz="3200" dirty="0" err="1" smtClean="0"/>
              <a:t>os</a:t>
            </a:r>
            <a:r>
              <a:rPr lang="en-US" sz="3200" dirty="0" smtClean="0"/>
              <a:t> dados </a:t>
            </a:r>
            <a:r>
              <a:rPr lang="en-US" sz="3200" dirty="0" err="1" smtClean="0"/>
              <a:t>gravados</a:t>
            </a:r>
            <a:r>
              <a:rPr lang="en-US" sz="3200" dirty="0" smtClean="0"/>
              <a:t> no disco…</a:t>
            </a:r>
            <a:endParaRPr lang="pt-BR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773" y="4005064"/>
            <a:ext cx="2845608" cy="232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0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99478" y="260648"/>
            <a:ext cx="9001156" cy="714356"/>
          </a:xfrm>
        </p:spPr>
        <p:txBody>
          <a:bodyPr/>
          <a:lstStyle/>
          <a:p>
            <a:r>
              <a:rPr lang="pt-BR" dirty="0" smtClean="0"/>
              <a:t>Batch </a:t>
            </a:r>
            <a:r>
              <a:rPr lang="pt-BR" dirty="0" err="1" smtClean="0"/>
              <a:t>Sort</a:t>
            </a:r>
            <a:r>
              <a:rPr lang="pt-BR" dirty="0" smtClean="0"/>
              <a:t> – Plano no SQL Server</a:t>
            </a:r>
            <a:endParaRPr lang="pt-BR" dirty="0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318269" y="1196752"/>
            <a:ext cx="8574211" cy="4968552"/>
          </a:xfrm>
        </p:spPr>
        <p:txBody>
          <a:bodyPr>
            <a:normAutofit/>
          </a:bodyPr>
          <a:lstStyle/>
          <a:p>
            <a:r>
              <a:rPr lang="en-US" sz="2800" dirty="0"/>
              <a:t>Se a </a:t>
            </a:r>
            <a:r>
              <a:rPr lang="en-US" sz="2800" dirty="0" err="1"/>
              <a:t>quantidade</a:t>
            </a:r>
            <a:r>
              <a:rPr lang="en-US" sz="2800" dirty="0"/>
              <a:t> de </a:t>
            </a:r>
            <a:r>
              <a:rPr lang="en-US" sz="2800" dirty="0" err="1"/>
              <a:t>linhas</a:t>
            </a:r>
            <a:r>
              <a:rPr lang="en-US" sz="2800" dirty="0"/>
              <a:t> </a:t>
            </a:r>
            <a:r>
              <a:rPr lang="en-US" sz="2800" dirty="0" err="1"/>
              <a:t>processadas</a:t>
            </a:r>
            <a:r>
              <a:rPr lang="en-US" sz="2800" dirty="0"/>
              <a:t> </a:t>
            </a:r>
            <a:r>
              <a:rPr lang="en-US" sz="2800" dirty="0" err="1"/>
              <a:t>pelo</a:t>
            </a:r>
            <a:r>
              <a:rPr lang="en-US" sz="2800" dirty="0"/>
              <a:t> </a:t>
            </a:r>
            <a:r>
              <a:rPr lang="en-US" sz="2800" dirty="0" err="1"/>
              <a:t>NestedLoops</a:t>
            </a:r>
            <a:r>
              <a:rPr lang="en-US" sz="2800" dirty="0"/>
              <a:t> </a:t>
            </a:r>
            <a:r>
              <a:rPr lang="en-US" sz="2800" dirty="0" err="1"/>
              <a:t>exceder</a:t>
            </a:r>
            <a:r>
              <a:rPr lang="en-US" sz="2800" dirty="0"/>
              <a:t> o </a:t>
            </a:r>
            <a:r>
              <a:rPr lang="en-US" sz="2800" dirty="0" err="1"/>
              <a:t>estimado</a:t>
            </a:r>
            <a:r>
              <a:rPr lang="en-US" sz="2800" dirty="0"/>
              <a:t>, SQL Gera </a:t>
            </a:r>
            <a:r>
              <a:rPr lang="en-US" sz="2800" dirty="0" err="1"/>
              <a:t>vários</a:t>
            </a:r>
            <a:r>
              <a:rPr lang="en-US" sz="2800" dirty="0"/>
              <a:t> “</a:t>
            </a:r>
            <a:r>
              <a:rPr lang="en-US" sz="2800" dirty="0" err="1"/>
              <a:t>pequenos</a:t>
            </a:r>
            <a:r>
              <a:rPr lang="en-US" sz="2800" dirty="0"/>
              <a:t> sorts” </a:t>
            </a:r>
            <a:r>
              <a:rPr lang="en-US" sz="2800" dirty="0" err="1"/>
              <a:t>para</a:t>
            </a:r>
            <a:r>
              <a:rPr lang="en-US" sz="2800" dirty="0"/>
              <a:t> </a:t>
            </a:r>
            <a:r>
              <a:rPr lang="en-US" sz="2800" dirty="0" err="1"/>
              <a:t>minizar</a:t>
            </a:r>
            <a:r>
              <a:rPr lang="en-US" sz="2800" dirty="0"/>
              <a:t> a </a:t>
            </a:r>
            <a:r>
              <a:rPr lang="en-US" sz="2800" dirty="0" err="1"/>
              <a:t>quantidade</a:t>
            </a:r>
            <a:r>
              <a:rPr lang="en-US" sz="2800" dirty="0"/>
              <a:t> de I/</a:t>
            </a:r>
            <a:r>
              <a:rPr lang="en-US" sz="2800" dirty="0" err="1"/>
              <a:t>Os</a:t>
            </a:r>
            <a:r>
              <a:rPr lang="en-US" sz="2800" dirty="0"/>
              <a:t> </a:t>
            </a:r>
            <a:r>
              <a:rPr lang="en-US" sz="2800" dirty="0" err="1"/>
              <a:t>aleatórios</a:t>
            </a:r>
            <a:endParaRPr lang="pt-BR" sz="2400" dirty="0"/>
          </a:p>
          <a:p>
            <a:pPr>
              <a:buFont typeface="Arial" pitchFamily="34" charset="0"/>
              <a:buChar char="•"/>
            </a:pPr>
            <a:r>
              <a:rPr lang="en-US" sz="2800" dirty="0" smtClean="0"/>
              <a:t>É </a:t>
            </a:r>
            <a:r>
              <a:rPr lang="en-US" sz="2800" dirty="0" err="1" smtClean="0"/>
              <a:t>habilitado</a:t>
            </a:r>
            <a:r>
              <a:rPr lang="en-US" sz="2800" dirty="0" smtClean="0"/>
              <a:t> </a:t>
            </a:r>
            <a:r>
              <a:rPr lang="en-US" sz="2800" dirty="0" err="1" smtClean="0"/>
              <a:t>dependendo</a:t>
            </a:r>
            <a:r>
              <a:rPr lang="en-US" sz="2800" dirty="0" smtClean="0"/>
              <a:t> do </a:t>
            </a:r>
            <a:r>
              <a:rPr lang="en-US" sz="2800" dirty="0" err="1" smtClean="0"/>
              <a:t>tamanho</a:t>
            </a:r>
            <a:r>
              <a:rPr lang="en-US" sz="2800" dirty="0" smtClean="0"/>
              <a:t> da </a:t>
            </a:r>
            <a:r>
              <a:rPr lang="en-US" sz="2800" dirty="0" err="1" smtClean="0"/>
              <a:t>tabela</a:t>
            </a:r>
            <a:r>
              <a:rPr lang="en-US" sz="2800" dirty="0" smtClean="0"/>
              <a:t> </a:t>
            </a:r>
            <a:r>
              <a:rPr lang="en-US" sz="2800" dirty="0" err="1" smtClean="0"/>
              <a:t>lida</a:t>
            </a:r>
            <a:r>
              <a:rPr lang="en-US" sz="2800" dirty="0" smtClean="0"/>
              <a:t> e do </a:t>
            </a:r>
            <a:r>
              <a:rPr lang="en-US" sz="2800" dirty="0" err="1" smtClean="0"/>
              <a:t>número</a:t>
            </a:r>
            <a:r>
              <a:rPr lang="en-US" sz="2800" dirty="0" smtClean="0"/>
              <a:t> de </a:t>
            </a:r>
            <a:r>
              <a:rPr lang="en-US" sz="2800" dirty="0" err="1" smtClean="0"/>
              <a:t>linhas</a:t>
            </a:r>
            <a:r>
              <a:rPr lang="en-US" sz="2800" dirty="0" smtClean="0"/>
              <a:t> a </a:t>
            </a:r>
            <a:r>
              <a:rPr lang="en-US" sz="2800" dirty="0" err="1" smtClean="0"/>
              <a:t>serem</a:t>
            </a:r>
            <a:r>
              <a:rPr lang="en-US" sz="2800" dirty="0" smtClean="0"/>
              <a:t> </a:t>
            </a:r>
            <a:r>
              <a:rPr lang="en-US" sz="2800" dirty="0" err="1" smtClean="0"/>
              <a:t>lidas</a:t>
            </a:r>
            <a:endParaRPr lang="en-US" sz="2800" dirty="0" smtClean="0"/>
          </a:p>
          <a:p>
            <a:pPr lvl="1">
              <a:buFont typeface="Arial" pitchFamily="34" charset="0"/>
              <a:buChar char="•"/>
            </a:pPr>
            <a:r>
              <a:rPr lang="en-US" sz="2200" dirty="0" err="1" smtClean="0"/>
              <a:t>Tabela</a:t>
            </a:r>
            <a:r>
              <a:rPr lang="en-US" sz="2200" dirty="0" smtClean="0"/>
              <a:t> tem </a:t>
            </a:r>
            <a:r>
              <a:rPr lang="en-US" sz="2200" dirty="0" err="1" smtClean="0"/>
              <a:t>que</a:t>
            </a:r>
            <a:r>
              <a:rPr lang="en-US" sz="2200" dirty="0" smtClean="0"/>
              <a:t> </a:t>
            </a:r>
            <a:r>
              <a:rPr lang="en-US" sz="2200" dirty="0" err="1" smtClean="0"/>
              <a:t>ser</a:t>
            </a:r>
            <a:r>
              <a:rPr lang="en-US" sz="2200" dirty="0" smtClean="0"/>
              <a:t> </a:t>
            </a:r>
            <a:r>
              <a:rPr lang="en-US" sz="2200" dirty="0" err="1" smtClean="0"/>
              <a:t>maior</a:t>
            </a:r>
            <a:r>
              <a:rPr lang="en-US" sz="2200" dirty="0" smtClean="0"/>
              <a:t> </a:t>
            </a:r>
            <a:r>
              <a:rPr lang="en-US" sz="2200" dirty="0" err="1" smtClean="0"/>
              <a:t>que</a:t>
            </a:r>
            <a:r>
              <a:rPr lang="en-US" sz="2200" dirty="0" smtClean="0"/>
              <a:t> 1% da </a:t>
            </a:r>
            <a:r>
              <a:rPr lang="en-US" sz="2200" dirty="0" err="1" smtClean="0"/>
              <a:t>memória</a:t>
            </a:r>
            <a:r>
              <a:rPr lang="en-US" sz="2200" dirty="0" smtClean="0"/>
              <a:t> </a:t>
            </a:r>
            <a:r>
              <a:rPr lang="en-US" sz="2200" dirty="0" err="1" smtClean="0"/>
              <a:t>disponível</a:t>
            </a:r>
            <a:r>
              <a:rPr lang="en-US" sz="2200" dirty="0" smtClean="0"/>
              <a:t> </a:t>
            </a:r>
            <a:r>
              <a:rPr lang="en-US" sz="2200" dirty="0" err="1" smtClean="0"/>
              <a:t>para</a:t>
            </a:r>
            <a:r>
              <a:rPr lang="en-US" sz="2200" dirty="0" smtClean="0"/>
              <a:t> SQL Server</a:t>
            </a:r>
          </a:p>
          <a:p>
            <a:pPr lvl="1">
              <a:buFont typeface="Arial" pitchFamily="34" charset="0"/>
              <a:buChar char="•"/>
            </a:pPr>
            <a:r>
              <a:rPr lang="en-US" sz="2200" dirty="0" err="1" smtClean="0"/>
              <a:t>Usa</a:t>
            </a:r>
            <a:r>
              <a:rPr lang="en-US" sz="2200" dirty="0" smtClean="0"/>
              <a:t> </a:t>
            </a:r>
            <a:r>
              <a:rPr lang="en-US" sz="2200" dirty="0" err="1" smtClean="0"/>
              <a:t>quantidade</a:t>
            </a:r>
            <a:r>
              <a:rPr lang="en-US" sz="2200" dirty="0" smtClean="0"/>
              <a:t> de </a:t>
            </a:r>
            <a:r>
              <a:rPr lang="en-US" sz="2200" dirty="0" err="1" smtClean="0"/>
              <a:t>memória</a:t>
            </a:r>
            <a:r>
              <a:rPr lang="en-US" sz="2200" dirty="0" smtClean="0"/>
              <a:t> </a:t>
            </a:r>
            <a:r>
              <a:rPr lang="en-US" sz="2200" dirty="0" err="1" smtClean="0"/>
              <a:t>disponível</a:t>
            </a:r>
            <a:r>
              <a:rPr lang="en-US" sz="2200" dirty="0" smtClean="0"/>
              <a:t> </a:t>
            </a:r>
            <a:r>
              <a:rPr lang="en-US" sz="2200" dirty="0" err="1" smtClean="0"/>
              <a:t>para</a:t>
            </a:r>
            <a:r>
              <a:rPr lang="en-US" sz="2200" dirty="0" smtClean="0"/>
              <a:t> SQL Server </a:t>
            </a:r>
            <a:r>
              <a:rPr lang="en-US" sz="2200" dirty="0" err="1" smtClean="0"/>
              <a:t>para</a:t>
            </a:r>
            <a:r>
              <a:rPr lang="en-US" sz="2200" dirty="0" smtClean="0"/>
              <a:t> </a:t>
            </a:r>
            <a:r>
              <a:rPr lang="en-US" sz="2200" dirty="0" err="1" smtClean="0"/>
              <a:t>medir</a:t>
            </a:r>
            <a:r>
              <a:rPr lang="en-US" sz="2200" dirty="0" smtClean="0"/>
              <a:t> se </a:t>
            </a:r>
            <a:r>
              <a:rPr lang="en-US" sz="2200" dirty="0" err="1" smtClean="0"/>
              <a:t>habilita</a:t>
            </a:r>
            <a:r>
              <a:rPr lang="en-US" sz="2200" dirty="0" smtClean="0"/>
              <a:t> </a:t>
            </a:r>
            <a:r>
              <a:rPr lang="en-US" sz="2200" dirty="0" err="1" smtClean="0"/>
              <a:t>ou</a:t>
            </a:r>
            <a:r>
              <a:rPr lang="en-US" sz="2200" dirty="0" smtClean="0"/>
              <a:t> </a:t>
            </a:r>
            <a:r>
              <a:rPr lang="en-US" sz="2200" dirty="0" err="1" smtClean="0"/>
              <a:t>não</a:t>
            </a:r>
            <a:r>
              <a:rPr lang="en-US" sz="2200" dirty="0" smtClean="0"/>
              <a:t> (DBCC OPTIMIZER_WHATIF </a:t>
            </a:r>
            <a:r>
              <a:rPr lang="en-US" sz="2200" dirty="0" err="1" smtClean="0"/>
              <a:t>pode</a:t>
            </a:r>
            <a:r>
              <a:rPr lang="en-US" sz="2200" dirty="0" smtClean="0"/>
              <a:t> </a:t>
            </a:r>
            <a:r>
              <a:rPr lang="en-US" sz="2200" dirty="0" err="1" smtClean="0"/>
              <a:t>enganar</a:t>
            </a:r>
            <a:r>
              <a:rPr lang="en-US" sz="2200" dirty="0" smtClean="0"/>
              <a:t> o SQL </a:t>
            </a:r>
            <a:r>
              <a:rPr lang="en-US" sz="2200" dirty="0" err="1" smtClean="0"/>
              <a:t>em</a:t>
            </a:r>
            <a:r>
              <a:rPr lang="en-US" sz="2200" dirty="0" smtClean="0"/>
              <a:t> </a:t>
            </a:r>
            <a:r>
              <a:rPr lang="en-US" sz="2200" dirty="0" err="1" smtClean="0"/>
              <a:t>relação</a:t>
            </a:r>
            <a:r>
              <a:rPr lang="en-US" sz="2200" dirty="0" smtClean="0"/>
              <a:t> a </a:t>
            </a:r>
            <a:r>
              <a:rPr lang="en-US" sz="2200" dirty="0" err="1" smtClean="0"/>
              <a:t>isso</a:t>
            </a:r>
            <a:r>
              <a:rPr lang="en-US" sz="2200" dirty="0" smtClean="0"/>
              <a:t>)</a:t>
            </a:r>
            <a:endParaRPr lang="pt-BR" sz="2200" dirty="0" smtClean="0"/>
          </a:p>
        </p:txBody>
      </p:sp>
    </p:spTree>
    <p:extLst>
      <p:ext uri="{BB962C8B-B14F-4D97-AF65-F5344CB8AC3E}">
        <p14:creationId xmlns:p14="http://schemas.microsoft.com/office/powerpoint/2010/main" val="1983160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99478" y="260648"/>
            <a:ext cx="9001156" cy="714356"/>
          </a:xfrm>
        </p:spPr>
        <p:txBody>
          <a:bodyPr/>
          <a:lstStyle/>
          <a:p>
            <a:r>
              <a:rPr lang="pt-BR" dirty="0" smtClean="0"/>
              <a:t>Batch </a:t>
            </a:r>
            <a:r>
              <a:rPr lang="pt-BR" dirty="0" err="1" smtClean="0"/>
              <a:t>Sort</a:t>
            </a:r>
            <a:r>
              <a:rPr lang="pt-BR" dirty="0" smtClean="0"/>
              <a:t> – Plano no SQL Server</a:t>
            </a:r>
            <a:endParaRPr lang="pt-BR" dirty="0"/>
          </a:p>
        </p:txBody>
      </p:sp>
      <p:sp>
        <p:nvSpPr>
          <p:cNvPr id="13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318269" y="1196752"/>
            <a:ext cx="8574211" cy="5472608"/>
          </a:xfrm>
        </p:spPr>
        <p:txBody>
          <a:bodyPr>
            <a:normAutofit fontScale="25000" lnSpcReduction="20000"/>
          </a:bodyPr>
          <a:lstStyle/>
          <a:p>
            <a:r>
              <a:rPr lang="en-US" sz="9600" dirty="0" smtClean="0"/>
              <a:t>Sorts </a:t>
            </a:r>
            <a:r>
              <a:rPr lang="en-US" sz="9600" dirty="0" err="1" smtClean="0"/>
              <a:t>são</a:t>
            </a:r>
            <a:r>
              <a:rPr lang="en-US" sz="9600" dirty="0" smtClean="0"/>
              <a:t> </a:t>
            </a:r>
            <a:r>
              <a:rPr lang="en-US" sz="9600" dirty="0" err="1" smtClean="0"/>
              <a:t>gerados</a:t>
            </a:r>
            <a:r>
              <a:rPr lang="en-US" sz="9600" dirty="0" smtClean="0"/>
              <a:t> </a:t>
            </a:r>
            <a:r>
              <a:rPr lang="en-US" sz="9600" dirty="0" err="1" smtClean="0"/>
              <a:t>em</a:t>
            </a:r>
            <a:r>
              <a:rPr lang="en-US" sz="9600" dirty="0" smtClean="0"/>
              <a:t> </a:t>
            </a:r>
            <a:r>
              <a:rPr lang="en-US" sz="9600" dirty="0" err="1" smtClean="0"/>
              <a:t>memória</a:t>
            </a:r>
            <a:r>
              <a:rPr lang="en-US" sz="9600" dirty="0" smtClean="0"/>
              <a:t> (</a:t>
            </a:r>
            <a:r>
              <a:rPr lang="en-US" sz="9600" dirty="0" err="1" smtClean="0"/>
              <a:t>não</a:t>
            </a:r>
            <a:r>
              <a:rPr lang="en-US" sz="9600" dirty="0" smtClean="0"/>
              <a:t> </a:t>
            </a:r>
            <a:r>
              <a:rPr lang="en-US" sz="9600" dirty="0" err="1" smtClean="0"/>
              <a:t>geram</a:t>
            </a:r>
            <a:r>
              <a:rPr lang="en-US" sz="9600" dirty="0" smtClean="0"/>
              <a:t> sort warning)</a:t>
            </a:r>
          </a:p>
          <a:p>
            <a:r>
              <a:rPr lang="pt-BR" sz="9600" dirty="0" smtClean="0"/>
              <a:t>Query com loop </a:t>
            </a:r>
            <a:r>
              <a:rPr lang="pt-BR" sz="9600" dirty="0" err="1" smtClean="0"/>
              <a:t>joins</a:t>
            </a:r>
            <a:r>
              <a:rPr lang="pt-BR" sz="9600" dirty="0" smtClean="0"/>
              <a:t> também pode gerar </a:t>
            </a:r>
            <a:r>
              <a:rPr lang="pt-BR" sz="9600" dirty="0" err="1" smtClean="0"/>
              <a:t>waits</a:t>
            </a:r>
            <a:r>
              <a:rPr lang="pt-BR" sz="9600" dirty="0" smtClean="0"/>
              <a:t> por “RESOURCE SEMAPHORE”</a:t>
            </a:r>
          </a:p>
          <a:p>
            <a:r>
              <a:rPr lang="en-US" sz="8000" dirty="0" err="1" smtClean="0"/>
              <a:t>Analisando</a:t>
            </a:r>
            <a:r>
              <a:rPr lang="en-US" sz="8000" dirty="0" smtClean="0"/>
              <a:t> </a:t>
            </a:r>
            <a:r>
              <a:rPr lang="en-US" sz="8000" dirty="0" err="1" smtClean="0"/>
              <a:t>eventos</a:t>
            </a:r>
            <a:r>
              <a:rPr lang="en-US" sz="8000" dirty="0" smtClean="0"/>
              <a:t> </a:t>
            </a:r>
            <a:r>
              <a:rPr lang="pt-BR" sz="8000" dirty="0" err="1" smtClean="0"/>
              <a:t>Lock:LockAcquired</a:t>
            </a:r>
            <a:r>
              <a:rPr lang="pt-BR" sz="8000" dirty="0" smtClean="0"/>
              <a:t> e </a:t>
            </a:r>
            <a:r>
              <a:rPr lang="pt-BR" sz="8000" dirty="0" err="1"/>
              <a:t>Transactions</a:t>
            </a:r>
            <a:r>
              <a:rPr lang="pt-BR" sz="8000" dirty="0"/>
              <a:t>: </a:t>
            </a:r>
            <a:r>
              <a:rPr lang="pt-BR" sz="8000" dirty="0" err="1" smtClean="0"/>
              <a:t>SQLTransaction</a:t>
            </a:r>
            <a:r>
              <a:rPr lang="pt-BR" sz="8000" dirty="0"/>
              <a:t> </a:t>
            </a:r>
            <a:r>
              <a:rPr lang="pt-BR" sz="8000" dirty="0" smtClean="0"/>
              <a:t>podemos identificar que o SQL usa uma regra de 2*n para fazer os </a:t>
            </a:r>
            <a:r>
              <a:rPr lang="pt-BR" sz="8000" dirty="0" err="1" smtClean="0"/>
              <a:t>sorts</a:t>
            </a:r>
            <a:endParaRPr lang="pt-BR" sz="8000" dirty="0" smtClean="0"/>
          </a:p>
          <a:p>
            <a:pPr lvl="1"/>
            <a:r>
              <a:rPr lang="en-US" sz="7200" dirty="0" smtClean="0"/>
              <a:t>Se </a:t>
            </a:r>
            <a:r>
              <a:rPr lang="en-US" sz="7200" dirty="0" err="1" smtClean="0"/>
              <a:t>errou</a:t>
            </a:r>
            <a:r>
              <a:rPr lang="en-US" sz="7200" dirty="0" smtClean="0"/>
              <a:t> </a:t>
            </a:r>
            <a:r>
              <a:rPr lang="en-US" sz="7200" dirty="0" err="1" smtClean="0"/>
              <a:t>na</a:t>
            </a:r>
            <a:r>
              <a:rPr lang="en-US" sz="7200" dirty="0" smtClean="0"/>
              <a:t> </a:t>
            </a:r>
            <a:r>
              <a:rPr lang="en-US" sz="7200" dirty="0" err="1" smtClean="0"/>
              <a:t>estimativa</a:t>
            </a:r>
            <a:r>
              <a:rPr lang="en-US" sz="7200" dirty="0" smtClean="0"/>
              <a:t>, </a:t>
            </a:r>
            <a:r>
              <a:rPr lang="en-US" sz="7200" dirty="0" err="1" smtClean="0"/>
              <a:t>tenta</a:t>
            </a:r>
            <a:r>
              <a:rPr lang="en-US" sz="7200" dirty="0" smtClean="0"/>
              <a:t> </a:t>
            </a:r>
            <a:r>
              <a:rPr lang="en-US" sz="7200" dirty="0" err="1" smtClean="0"/>
              <a:t>ordenar</a:t>
            </a:r>
            <a:r>
              <a:rPr lang="en-US" sz="7200" dirty="0" smtClean="0"/>
              <a:t> 2 </a:t>
            </a:r>
            <a:r>
              <a:rPr lang="en-US" sz="7200" dirty="0" err="1" smtClean="0"/>
              <a:t>linhas</a:t>
            </a:r>
            <a:r>
              <a:rPr lang="en-US" sz="7200" dirty="0" smtClean="0"/>
              <a:t> (batch sort de 2) e </a:t>
            </a:r>
            <a:r>
              <a:rPr lang="en-US" sz="7200" dirty="0" err="1" smtClean="0"/>
              <a:t>faz</a:t>
            </a:r>
            <a:r>
              <a:rPr lang="en-US" sz="7200" dirty="0" smtClean="0"/>
              <a:t> </a:t>
            </a:r>
            <a:r>
              <a:rPr lang="en-US" sz="7200" dirty="0" err="1" smtClean="0"/>
              <a:t>os</a:t>
            </a:r>
            <a:r>
              <a:rPr lang="en-US" sz="7200" dirty="0" smtClean="0"/>
              <a:t> lookups, </a:t>
            </a:r>
            <a:r>
              <a:rPr lang="en-US" sz="7200" dirty="0" err="1" smtClean="0"/>
              <a:t>caso</a:t>
            </a:r>
            <a:r>
              <a:rPr lang="en-US" sz="7200" dirty="0" smtClean="0"/>
              <a:t> </a:t>
            </a:r>
            <a:r>
              <a:rPr lang="en-US" sz="7200" dirty="0" err="1" smtClean="0"/>
              <a:t>ainda</a:t>
            </a:r>
            <a:r>
              <a:rPr lang="en-US" sz="7200" dirty="0" smtClean="0"/>
              <a:t> </a:t>
            </a:r>
            <a:r>
              <a:rPr lang="en-US" sz="7200" dirty="0" err="1" smtClean="0"/>
              <a:t>existam</a:t>
            </a:r>
            <a:r>
              <a:rPr lang="en-US" sz="7200" dirty="0" smtClean="0"/>
              <a:t> </a:t>
            </a:r>
            <a:r>
              <a:rPr lang="en-US" sz="7200" dirty="0" err="1" smtClean="0"/>
              <a:t>mais</a:t>
            </a:r>
            <a:r>
              <a:rPr lang="en-US" sz="7200" dirty="0" smtClean="0"/>
              <a:t> </a:t>
            </a:r>
            <a:r>
              <a:rPr lang="en-US" sz="7200" dirty="0" err="1" smtClean="0"/>
              <a:t>linhas</a:t>
            </a:r>
            <a:r>
              <a:rPr lang="en-US" sz="7200" dirty="0" smtClean="0"/>
              <a:t> </a:t>
            </a:r>
            <a:r>
              <a:rPr lang="en-US" sz="7200" dirty="0" err="1" smtClean="0"/>
              <a:t>para</a:t>
            </a:r>
            <a:r>
              <a:rPr lang="en-US" sz="7200" dirty="0" smtClean="0"/>
              <a:t> </a:t>
            </a:r>
            <a:r>
              <a:rPr lang="en-US" sz="7200" dirty="0" err="1" smtClean="0"/>
              <a:t>serem</a:t>
            </a:r>
            <a:r>
              <a:rPr lang="en-US" sz="7200" dirty="0" smtClean="0"/>
              <a:t> </a:t>
            </a:r>
            <a:r>
              <a:rPr lang="en-US" sz="7200" dirty="0" err="1" smtClean="0"/>
              <a:t>lidas</a:t>
            </a:r>
            <a:r>
              <a:rPr lang="en-US" sz="7200" dirty="0" smtClean="0"/>
              <a:t> </a:t>
            </a:r>
            <a:r>
              <a:rPr lang="en-US" sz="7200" dirty="0" err="1" smtClean="0"/>
              <a:t>faz</a:t>
            </a:r>
            <a:r>
              <a:rPr lang="en-US" sz="7200" dirty="0" smtClean="0"/>
              <a:t> o sort de </a:t>
            </a:r>
            <a:r>
              <a:rPr lang="en-US" sz="7200" dirty="0" err="1" smtClean="0"/>
              <a:t>mais</a:t>
            </a:r>
            <a:r>
              <a:rPr lang="en-US" sz="7200" dirty="0" smtClean="0"/>
              <a:t> 4 </a:t>
            </a:r>
            <a:r>
              <a:rPr lang="en-US" sz="7200" dirty="0" err="1" smtClean="0"/>
              <a:t>linhas</a:t>
            </a:r>
            <a:r>
              <a:rPr lang="en-US" sz="7200" dirty="0" smtClean="0"/>
              <a:t>, 8, 16, </a:t>
            </a:r>
            <a:r>
              <a:rPr lang="pt-BR" sz="7200" dirty="0" smtClean="0"/>
              <a:t>32,64,128,256,512,1024, 2048 até “Quanto couber em memória”</a:t>
            </a:r>
          </a:p>
          <a:p>
            <a:endParaRPr lang="en-US" sz="8000" dirty="0" smtClean="0"/>
          </a:p>
          <a:p>
            <a:endParaRPr lang="en-US" sz="8000" dirty="0"/>
          </a:p>
          <a:p>
            <a:endParaRPr lang="en-US" sz="8000" dirty="0" smtClean="0"/>
          </a:p>
          <a:p>
            <a:endParaRPr lang="en-US" sz="8000" dirty="0"/>
          </a:p>
          <a:p>
            <a:pPr marL="0" indent="0">
              <a:buNone/>
            </a:pPr>
            <a:endParaRPr lang="en-US" sz="5600" dirty="0" smtClean="0"/>
          </a:p>
          <a:p>
            <a:pPr marL="0" indent="0">
              <a:buNone/>
            </a:pPr>
            <a:endParaRPr lang="en-US" sz="5600" dirty="0" smtClean="0"/>
          </a:p>
          <a:p>
            <a:r>
              <a:rPr lang="en-US" sz="9600" smtClean="0"/>
              <a:t>Não funciona para RID Lookups</a:t>
            </a:r>
          </a:p>
          <a:p>
            <a:r>
              <a:rPr lang="en-US" sz="9600" smtClean="0"/>
              <a:t>Em alguns cenários pode aumentar uso de CPU</a:t>
            </a:r>
          </a:p>
          <a:p>
            <a:pPr lvl="1"/>
            <a:r>
              <a:rPr lang="pt-BR" sz="5600" smtClean="0">
                <a:hlinkClick r:id="rId3"/>
              </a:rPr>
              <a:t>http://blogs.msdn.com/b/psssql/archive/2010/01/11/high-cpu-after-upgrading-to-sql-server-2005-from-2000-due.aspx</a:t>
            </a:r>
            <a:endParaRPr lang="pt-BR" sz="5600" smtClean="0"/>
          </a:p>
          <a:p>
            <a:endParaRPr lang="pt-BR" sz="2800" dirty="0" smtClean="0"/>
          </a:p>
          <a:p>
            <a:endParaRPr lang="pt-BR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624" y="3501008"/>
            <a:ext cx="7553325" cy="159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2653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478" y="260648"/>
            <a:ext cx="9001156" cy="714356"/>
          </a:xfrm>
        </p:spPr>
        <p:txBody>
          <a:bodyPr/>
          <a:lstStyle/>
          <a:p>
            <a:r>
              <a:rPr lang="pt-BR" dirty="0" smtClean="0"/>
              <a:t>Batch </a:t>
            </a:r>
            <a:r>
              <a:rPr lang="pt-BR" dirty="0" err="1" smtClean="0"/>
              <a:t>Sort</a:t>
            </a:r>
            <a:r>
              <a:rPr lang="pt-BR" dirty="0" smtClean="0"/>
              <a:t> (um pouco de história)</a:t>
            </a:r>
            <a:endParaRPr lang="pt-BR" dirty="0"/>
          </a:p>
        </p:txBody>
      </p:sp>
      <p:pic>
        <p:nvPicPr>
          <p:cNvPr id="1026" name="Picture 2" descr="Night Sky Star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209074"/>
            <a:ext cx="4392488" cy="274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46127"/>
            <a:ext cx="6981825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 descr="http://upload.wikimedia.org/wikipedia/en/b/b0/Jim_Gray_portrait%2C_199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301" y="3366284"/>
            <a:ext cx="152400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32856" y="2996952"/>
            <a:ext cx="2642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James Nicholas "Jim" Gray</a:t>
            </a:r>
          </a:p>
        </p:txBody>
      </p:sp>
      <p:sp>
        <p:nvSpPr>
          <p:cNvPr id="4" name="Rectangle 3"/>
          <p:cNvSpPr/>
          <p:nvPr/>
        </p:nvSpPr>
        <p:spPr>
          <a:xfrm>
            <a:off x="76594" y="5918984"/>
            <a:ext cx="42073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en.wikipedia.org/</a:t>
            </a:r>
            <a:r>
              <a:rPr lang="pt-BR" sz="1400" dirty="0" err="1"/>
              <a:t>wiki</a:t>
            </a:r>
            <a:r>
              <a:rPr lang="pt-BR" sz="1400" dirty="0"/>
              <a:t>/</a:t>
            </a:r>
            <a:r>
              <a:rPr lang="pt-BR" sz="1400" dirty="0" err="1"/>
              <a:t>Jim_Gray</a:t>
            </a:r>
            <a:r>
              <a:rPr lang="pt-BR" sz="1400" dirty="0"/>
              <a:t>_(</a:t>
            </a:r>
            <a:r>
              <a:rPr lang="pt-BR" sz="1400" dirty="0" err="1"/>
              <a:t>computer_scientist</a:t>
            </a:r>
            <a:r>
              <a:rPr lang="pt-B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28137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Seletividade</a:t>
            </a:r>
            <a:endParaRPr lang="pt-BR" dirty="0"/>
          </a:p>
        </p:txBody>
      </p:sp>
      <p:sp>
        <p:nvSpPr>
          <p:cNvPr id="12" name="AutoShape 41"/>
          <p:cNvSpPr>
            <a:spLocks noChangeArrowheads="1"/>
          </p:cNvSpPr>
          <p:nvPr/>
        </p:nvSpPr>
        <p:spPr bwMode="auto">
          <a:xfrm>
            <a:off x="838200" y="1447800"/>
            <a:ext cx="7391400" cy="1143000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SELECT *</a:t>
            </a:r>
          </a:p>
          <a:p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  FROM </a:t>
            </a:r>
            <a:r>
              <a:rPr lang="en-US" sz="2000" dirty="0" err="1" smtClean="0">
                <a:solidFill>
                  <a:srgbClr val="002060"/>
                </a:solidFill>
                <a:latin typeface="Lucida Console" pitchFamily="49" charset="0"/>
              </a:rPr>
              <a:t>Carros_a_Venda</a:t>
            </a:r>
            <a:endParaRPr lang="en-US" sz="2000" dirty="0" smtClean="0">
              <a:solidFill>
                <a:srgbClr val="002060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 WHERE </a:t>
            </a:r>
            <a:r>
              <a:rPr lang="en-US" sz="2000" dirty="0" err="1" smtClean="0">
                <a:solidFill>
                  <a:srgbClr val="002060"/>
                </a:solidFill>
                <a:latin typeface="Lucida Console" pitchFamily="49" charset="0"/>
              </a:rPr>
              <a:t>Perfil_Comprador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 = ‘Lula (</a:t>
            </a:r>
            <a:r>
              <a:rPr lang="en-US" sz="2000" dirty="0" err="1" smtClean="0">
                <a:solidFill>
                  <a:srgbClr val="002060"/>
                </a:solidFill>
                <a:latin typeface="Lucida Console" pitchFamily="49" charset="0"/>
              </a:rPr>
              <a:t>metalúrgico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)’</a:t>
            </a:r>
          </a:p>
        </p:txBody>
      </p:sp>
      <p:sp>
        <p:nvSpPr>
          <p:cNvPr id="13" name="AutoShape 41"/>
          <p:cNvSpPr>
            <a:spLocks noChangeArrowheads="1"/>
          </p:cNvSpPr>
          <p:nvPr/>
        </p:nvSpPr>
        <p:spPr bwMode="auto">
          <a:xfrm>
            <a:off x="977153" y="2971800"/>
            <a:ext cx="7162800" cy="1143000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SELECT *</a:t>
            </a:r>
          </a:p>
          <a:p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  FROM </a:t>
            </a:r>
            <a:r>
              <a:rPr lang="en-US" sz="2000" dirty="0" err="1" smtClean="0">
                <a:solidFill>
                  <a:srgbClr val="002060"/>
                </a:solidFill>
                <a:latin typeface="Lucida Console" pitchFamily="49" charset="0"/>
              </a:rPr>
              <a:t>Carros_a_Venda</a:t>
            </a:r>
            <a:endParaRPr lang="en-US" sz="2000" dirty="0" smtClean="0">
              <a:solidFill>
                <a:srgbClr val="002060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 WHERE </a:t>
            </a:r>
            <a:r>
              <a:rPr lang="en-US" sz="2000" dirty="0" err="1" smtClean="0">
                <a:solidFill>
                  <a:srgbClr val="002060"/>
                </a:solidFill>
                <a:latin typeface="Lucida Console" pitchFamily="49" charset="0"/>
              </a:rPr>
              <a:t>Perfil_Comprador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 = ‘</a:t>
            </a:r>
            <a:r>
              <a:rPr lang="en-US" sz="2000" dirty="0" err="1" smtClean="0">
                <a:solidFill>
                  <a:srgbClr val="002060"/>
                </a:solidFill>
                <a:latin typeface="Lucida Console" pitchFamily="49" charset="0"/>
              </a:rPr>
              <a:t>Eike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 Batista’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1329611" y="4429780"/>
            <a:ext cx="6442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Qual consulta é mais seletiva?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1592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478" y="260648"/>
            <a:ext cx="9001156" cy="714356"/>
          </a:xfrm>
        </p:spPr>
        <p:txBody>
          <a:bodyPr/>
          <a:lstStyle/>
          <a:p>
            <a:r>
              <a:rPr lang="pt-BR" dirty="0" smtClean="0"/>
              <a:t>Batch </a:t>
            </a:r>
            <a:r>
              <a:rPr lang="pt-BR" dirty="0" err="1" smtClean="0"/>
              <a:t>Sort</a:t>
            </a:r>
            <a:r>
              <a:rPr lang="pt-BR" dirty="0" smtClean="0"/>
              <a:t> (um pouco de história)</a:t>
            </a:r>
            <a:endParaRPr lang="pt-BR" dirty="0"/>
          </a:p>
        </p:txBody>
      </p:sp>
      <p:sp>
        <p:nvSpPr>
          <p:cNvPr id="9" name="AutoShape 41"/>
          <p:cNvSpPr>
            <a:spLocks noChangeArrowheads="1"/>
          </p:cNvSpPr>
          <p:nvPr/>
        </p:nvSpPr>
        <p:spPr bwMode="auto">
          <a:xfrm>
            <a:off x="179512" y="1772816"/>
            <a:ext cx="8496944" cy="1728192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SELECT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objID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FROM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PhotoObj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WHERE (flags &amp; 0x40006) = 0 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 AND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rowv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*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rowv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+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colv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*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colv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&gt; </a:t>
            </a:r>
            <a:endParaRPr lang="en-US" sz="2000" dirty="0" smtClean="0">
              <a:solidFill>
                <a:srgbClr val="002060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      4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*(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rowvErr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*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rowvErr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+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colvErr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*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colvErr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)</a:t>
            </a:r>
            <a:endParaRPr lang="en-US" sz="2000" dirty="0" smtClean="0">
              <a:solidFill>
                <a:srgbClr val="002060"/>
              </a:solidFill>
              <a:latin typeface="Lucida Console" pitchFamily="49" charset="0"/>
            </a:endParaRP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318269" y="1196752"/>
            <a:ext cx="8574211" cy="4968552"/>
          </a:xfrm>
        </p:spPr>
        <p:txBody>
          <a:bodyPr>
            <a:normAutofit fontScale="92500" lnSpcReduction="10000"/>
          </a:bodyPr>
          <a:lstStyle/>
          <a:p>
            <a:r>
              <a:rPr lang="pt-BR" sz="3200" dirty="0" err="1" smtClean="0"/>
              <a:t>SkyServer</a:t>
            </a:r>
            <a:r>
              <a:rPr lang="pt-BR" sz="3200" dirty="0" smtClean="0"/>
              <a:t> tinha uma consulta assim:</a:t>
            </a:r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2800" dirty="0" smtClean="0"/>
          </a:p>
          <a:p>
            <a:r>
              <a:rPr lang="en-US" sz="2800" dirty="0" err="1" smtClean="0"/>
              <a:t>Por</a:t>
            </a:r>
            <a:r>
              <a:rPr lang="en-US" sz="2800" dirty="0" smtClean="0"/>
              <a:t> </a:t>
            </a:r>
            <a:r>
              <a:rPr lang="en-US" sz="2800" dirty="0" err="1" smtClean="0"/>
              <a:t>causa</a:t>
            </a:r>
            <a:r>
              <a:rPr lang="en-US" sz="2800" dirty="0" smtClean="0"/>
              <a:t> do </a:t>
            </a:r>
            <a:r>
              <a:rPr lang="en-US" sz="2800" dirty="0" err="1" smtClean="0"/>
              <a:t>filtro</a:t>
            </a:r>
            <a:r>
              <a:rPr lang="en-US" sz="2800" dirty="0" smtClean="0"/>
              <a:t> com </a:t>
            </a:r>
            <a:r>
              <a:rPr lang="en-US" sz="2800" dirty="0" err="1" smtClean="0"/>
              <a:t>hexa</a:t>
            </a:r>
            <a:r>
              <a:rPr lang="en-US" sz="2800" dirty="0" smtClean="0"/>
              <a:t>, SQL Server se </a:t>
            </a:r>
            <a:r>
              <a:rPr lang="en-US" sz="2800" dirty="0" err="1" smtClean="0"/>
              <a:t>perde</a:t>
            </a:r>
            <a:r>
              <a:rPr lang="en-US" sz="2800" dirty="0" smtClean="0"/>
              <a:t> </a:t>
            </a:r>
            <a:r>
              <a:rPr lang="en-US" sz="2800" dirty="0" err="1" smtClean="0"/>
              <a:t>na</a:t>
            </a:r>
            <a:r>
              <a:rPr lang="en-US" sz="2800" dirty="0" smtClean="0"/>
              <a:t> </a:t>
            </a:r>
            <a:r>
              <a:rPr lang="en-US" sz="2800" dirty="0" err="1" smtClean="0"/>
              <a:t>estimativa</a:t>
            </a:r>
            <a:r>
              <a:rPr lang="en-US" sz="2800" dirty="0" smtClean="0"/>
              <a:t> do </a:t>
            </a:r>
            <a:r>
              <a:rPr lang="en-US" sz="2800" dirty="0" err="1" smtClean="0"/>
              <a:t>plano</a:t>
            </a:r>
            <a:endParaRPr lang="en-US" sz="2800" dirty="0" smtClean="0"/>
          </a:p>
          <a:p>
            <a:r>
              <a:rPr lang="en-US" sz="2800" dirty="0" smtClean="0"/>
              <a:t>Jim Gray </a:t>
            </a:r>
            <a:r>
              <a:rPr lang="en-US" sz="2800" dirty="0" err="1" smtClean="0"/>
              <a:t>que</a:t>
            </a:r>
            <a:r>
              <a:rPr lang="en-US" sz="2800" dirty="0" smtClean="0"/>
              <a:t> </a:t>
            </a:r>
            <a:r>
              <a:rPr lang="en-US" sz="2800" dirty="0" err="1" smtClean="0"/>
              <a:t>trabalhava</a:t>
            </a:r>
            <a:r>
              <a:rPr lang="en-US" sz="2800" dirty="0" smtClean="0"/>
              <a:t> </a:t>
            </a:r>
            <a:r>
              <a:rPr lang="en-US" sz="2800" dirty="0" err="1" smtClean="0"/>
              <a:t>na</a:t>
            </a:r>
            <a:r>
              <a:rPr lang="en-US" sz="2800" dirty="0" smtClean="0"/>
              <a:t> Microsoft </a:t>
            </a:r>
            <a:r>
              <a:rPr lang="pt-BR" sz="2800" dirty="0" err="1" smtClean="0"/>
              <a:t>research</a:t>
            </a:r>
            <a:r>
              <a:rPr lang="pt-BR" sz="2800" dirty="0" smtClean="0"/>
              <a:t>, identificou o problema e publicou uma </a:t>
            </a:r>
            <a:r>
              <a:rPr lang="pt-BR" sz="2800" dirty="0"/>
              <a:t>solução </a:t>
            </a:r>
            <a:r>
              <a:rPr lang="pt-BR" sz="2800" dirty="0" smtClean="0"/>
              <a:t>aqui (http</a:t>
            </a:r>
            <a:r>
              <a:rPr lang="pt-BR" sz="2800" dirty="0"/>
              <a:t>://skyserver.sdss.org/dr1/en/help/docs/sql_help.asp#bookmark</a:t>
            </a:r>
            <a:r>
              <a:rPr lang="pt-BR" sz="2800" dirty="0" smtClean="0"/>
              <a:t>)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39856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004-0641-4A87-A53A-5C6FAB38DEFC}" type="slidenum">
              <a:rPr lang="pt-BR" smtClean="0"/>
              <a:pPr/>
              <a:t>51</a:t>
            </a:fld>
            <a:endParaRPr lang="pt-BR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758401" y="3169648"/>
            <a:ext cx="7848872" cy="2304256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>
                <a:solidFill>
                  <a:schemeClr val="tx2"/>
                </a:solidFill>
              </a:rPr>
              <a:t>Batch Sort</a:t>
            </a:r>
            <a:endParaRPr lang="en-US" sz="2800" b="1" dirty="0" smtClean="0">
              <a:solidFill>
                <a:schemeClr val="tx2"/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800" dirty="0" err="1" smtClean="0">
                <a:solidFill>
                  <a:schemeClr val="tx2"/>
                </a:solidFill>
              </a:rPr>
              <a:t>Preparando</a:t>
            </a:r>
            <a:r>
              <a:rPr lang="en-US" sz="2800" dirty="0" smtClean="0">
                <a:solidFill>
                  <a:schemeClr val="tx2"/>
                </a:solidFill>
              </a:rPr>
              <a:t> o </a:t>
            </a:r>
            <a:r>
              <a:rPr lang="en-US" sz="2800" dirty="0" err="1" smtClean="0">
                <a:solidFill>
                  <a:schemeClr val="tx2"/>
                </a:solidFill>
              </a:rPr>
              <a:t>ambiente</a:t>
            </a:r>
            <a:r>
              <a:rPr lang="en-US" sz="2800" dirty="0" smtClean="0">
                <a:solidFill>
                  <a:schemeClr val="tx2"/>
                </a:solidFill>
              </a:rPr>
              <a:t> </a:t>
            </a:r>
            <a:r>
              <a:rPr lang="en-US" sz="2800" dirty="0" err="1" smtClean="0">
                <a:solidFill>
                  <a:schemeClr val="tx2"/>
                </a:solidFill>
              </a:rPr>
              <a:t>para</a:t>
            </a:r>
            <a:r>
              <a:rPr lang="en-US" sz="2800" dirty="0" smtClean="0">
                <a:solidFill>
                  <a:schemeClr val="tx2"/>
                </a:solidFill>
              </a:rPr>
              <a:t> a demo: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sz="2800" dirty="0" err="1" smtClean="0">
                <a:solidFill>
                  <a:schemeClr val="tx2"/>
                </a:solidFill>
              </a:rPr>
              <a:t>Criar</a:t>
            </a:r>
            <a:r>
              <a:rPr lang="en-US" sz="2800" dirty="0" smtClean="0">
                <a:solidFill>
                  <a:schemeClr val="tx2"/>
                </a:solidFill>
              </a:rPr>
              <a:t> um </a:t>
            </a:r>
            <a:r>
              <a:rPr lang="en-US" sz="2800" dirty="0" err="1" smtClean="0">
                <a:solidFill>
                  <a:schemeClr val="tx2"/>
                </a:solidFill>
              </a:rPr>
              <a:t>banco</a:t>
            </a:r>
            <a:r>
              <a:rPr lang="en-US" sz="2800" dirty="0" smtClean="0">
                <a:solidFill>
                  <a:schemeClr val="tx2"/>
                </a:solidFill>
              </a:rPr>
              <a:t> com dados </a:t>
            </a:r>
            <a:r>
              <a:rPr lang="en-US" sz="2800" dirty="0" err="1" smtClean="0">
                <a:solidFill>
                  <a:schemeClr val="tx2"/>
                </a:solidFill>
              </a:rPr>
              <a:t>fragmentados</a:t>
            </a:r>
            <a:r>
              <a:rPr lang="en-US" sz="2800" dirty="0" smtClean="0">
                <a:solidFill>
                  <a:schemeClr val="tx2"/>
                </a:solidFill>
              </a:rPr>
              <a:t>: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pt-BR" sz="3000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869160"/>
            <a:ext cx="8886292" cy="1432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244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004-0641-4A87-A53A-5C6FAB38DEFC}" type="slidenum">
              <a:rPr lang="pt-BR" smtClean="0"/>
              <a:pPr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474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Seletividade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329611" y="4429780"/>
            <a:ext cx="6442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/>
              <a:t>Qual consulta é mais seletiva?</a:t>
            </a:r>
            <a:endParaRPr lang="pt-BR" sz="3600" dirty="0"/>
          </a:p>
        </p:txBody>
      </p:sp>
      <p:sp>
        <p:nvSpPr>
          <p:cNvPr id="6" name="AutoShape 41"/>
          <p:cNvSpPr>
            <a:spLocks noChangeArrowheads="1"/>
          </p:cNvSpPr>
          <p:nvPr/>
        </p:nvSpPr>
        <p:spPr bwMode="auto">
          <a:xfrm>
            <a:off x="990600" y="1447800"/>
            <a:ext cx="7162800" cy="1143000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SELECT *</a:t>
            </a:r>
          </a:p>
          <a:p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  FROM </a:t>
            </a:r>
            <a:r>
              <a:rPr lang="en-US" sz="2000" dirty="0" err="1" smtClean="0">
                <a:solidFill>
                  <a:srgbClr val="002060"/>
                </a:solidFill>
                <a:latin typeface="Lucida Console" pitchFamily="49" charset="0"/>
              </a:rPr>
              <a:t>Clientes</a:t>
            </a:r>
            <a:endParaRPr lang="en-US" sz="2000" dirty="0" smtClean="0">
              <a:solidFill>
                <a:srgbClr val="002060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 WHERE </a:t>
            </a:r>
            <a:r>
              <a:rPr lang="en-US" sz="2000" dirty="0" err="1" smtClean="0">
                <a:solidFill>
                  <a:srgbClr val="002060"/>
                </a:solidFill>
                <a:latin typeface="Lucida Console" pitchFamily="49" charset="0"/>
              </a:rPr>
              <a:t>Sexo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 = ‘M’</a:t>
            </a:r>
          </a:p>
        </p:txBody>
      </p:sp>
      <p:sp>
        <p:nvSpPr>
          <p:cNvPr id="7" name="AutoShape 41"/>
          <p:cNvSpPr>
            <a:spLocks noChangeArrowheads="1"/>
          </p:cNvSpPr>
          <p:nvPr/>
        </p:nvSpPr>
        <p:spPr bwMode="auto">
          <a:xfrm>
            <a:off x="977153" y="2971800"/>
            <a:ext cx="7162800" cy="1143000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SELECT *</a:t>
            </a:r>
          </a:p>
          <a:p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  FROM </a:t>
            </a:r>
            <a:r>
              <a:rPr lang="en-US" sz="2000" dirty="0" err="1" smtClean="0">
                <a:solidFill>
                  <a:srgbClr val="002060"/>
                </a:solidFill>
                <a:latin typeface="Lucida Console" pitchFamily="49" charset="0"/>
              </a:rPr>
              <a:t>Clientes</a:t>
            </a:r>
            <a:endParaRPr lang="en-US" sz="2000" dirty="0" smtClean="0">
              <a:solidFill>
                <a:srgbClr val="002060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 WHERE CPF_CNPJ = ‘12312312312’</a:t>
            </a:r>
          </a:p>
        </p:txBody>
      </p:sp>
    </p:spTree>
    <p:extLst>
      <p:ext uri="{BB962C8B-B14F-4D97-AF65-F5344CB8AC3E}">
        <p14:creationId xmlns:p14="http://schemas.microsoft.com/office/powerpoint/2010/main" val="90682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Seletividade</a:t>
            </a:r>
            <a:endParaRPr lang="pt-BR" dirty="0"/>
          </a:p>
        </p:txBody>
      </p:sp>
      <p:sp>
        <p:nvSpPr>
          <p:cNvPr id="8" name="AutoShape 41"/>
          <p:cNvSpPr>
            <a:spLocks noChangeArrowheads="1"/>
          </p:cNvSpPr>
          <p:nvPr/>
        </p:nvSpPr>
        <p:spPr bwMode="auto">
          <a:xfrm>
            <a:off x="609600" y="1524000"/>
            <a:ext cx="7772400" cy="2362200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SELECT *</a:t>
            </a:r>
          </a:p>
          <a:p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  FROM </a:t>
            </a:r>
            <a:r>
              <a:rPr lang="en-US" sz="2000" dirty="0" err="1" smtClean="0">
                <a:solidFill>
                  <a:srgbClr val="002060"/>
                </a:solidFill>
                <a:latin typeface="Lucida Console" pitchFamily="49" charset="0"/>
              </a:rPr>
              <a:t>Clientes</a:t>
            </a:r>
            <a:endParaRPr lang="en-US" sz="2000" dirty="0" smtClean="0">
              <a:solidFill>
                <a:srgbClr val="002060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 INNER JOIN </a:t>
            </a:r>
            <a:r>
              <a:rPr lang="en-US" sz="2000" dirty="0" err="1" smtClean="0">
                <a:solidFill>
                  <a:srgbClr val="002060"/>
                </a:solidFill>
                <a:latin typeface="Lucida Console" pitchFamily="49" charset="0"/>
              </a:rPr>
              <a:t>Cidades</a:t>
            </a:r>
            <a:endParaRPr lang="en-US" sz="2000" dirty="0" smtClean="0">
              <a:solidFill>
                <a:srgbClr val="002060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   ON </a:t>
            </a:r>
            <a:r>
              <a:rPr lang="en-US" sz="2000" dirty="0" err="1" smtClean="0">
                <a:solidFill>
                  <a:srgbClr val="002060"/>
                </a:solidFill>
                <a:latin typeface="Lucida Console" pitchFamily="49" charset="0"/>
              </a:rPr>
              <a:t>Clientes.ID_Cidade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 = </a:t>
            </a:r>
            <a:r>
              <a:rPr lang="en-US" sz="2000" dirty="0" err="1" smtClean="0">
                <a:solidFill>
                  <a:srgbClr val="002060"/>
                </a:solidFill>
                <a:latin typeface="Lucida Console" pitchFamily="49" charset="0"/>
              </a:rPr>
              <a:t>Cidades.ID_Cidade</a:t>
            </a:r>
            <a:endParaRPr lang="en-US" sz="2000" dirty="0" smtClean="0">
              <a:solidFill>
                <a:srgbClr val="002060"/>
              </a:solidFill>
              <a:latin typeface="Lucida Console" pitchFamily="49" charset="0"/>
            </a:endParaRPr>
          </a:p>
          <a:p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 WHERE </a:t>
            </a:r>
            <a:r>
              <a:rPr lang="en-US" sz="2000" dirty="0" err="1" smtClean="0">
                <a:solidFill>
                  <a:srgbClr val="002060"/>
                </a:solidFill>
                <a:latin typeface="Lucida Console" pitchFamily="49" charset="0"/>
              </a:rPr>
              <a:t>Cidades.Nome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 = ‘São Paulo’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WHERE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Cidades.Nome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= 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‘</a:t>
            </a:r>
            <a:r>
              <a:rPr lang="en-US" sz="2000" dirty="0" err="1" smtClean="0">
                <a:solidFill>
                  <a:srgbClr val="002060"/>
                </a:solidFill>
                <a:latin typeface="Lucida Console" pitchFamily="49" charset="0"/>
              </a:rPr>
              <a:t>Borá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’</a:t>
            </a:r>
            <a:endParaRPr lang="en-US" sz="2000" dirty="0">
              <a:solidFill>
                <a:srgbClr val="002060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WHERE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Cidades.Nome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= 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‘</a:t>
            </a:r>
            <a:r>
              <a:rPr lang="en-US" sz="2000" dirty="0" err="1" smtClean="0">
                <a:solidFill>
                  <a:srgbClr val="002060"/>
                </a:solidFill>
                <a:latin typeface="Lucida Console" pitchFamily="49" charset="0"/>
              </a:rPr>
              <a:t>Marília</a:t>
            </a:r>
            <a:r>
              <a:rPr lang="en-US" sz="2000" dirty="0" smtClean="0">
                <a:solidFill>
                  <a:srgbClr val="002060"/>
                </a:solidFill>
                <a:latin typeface="Lucida Console" pitchFamily="49" charset="0"/>
              </a:rPr>
              <a:t>’</a:t>
            </a:r>
            <a:endParaRPr lang="en-US" sz="2000" dirty="0">
              <a:solidFill>
                <a:srgbClr val="002060"/>
              </a:solidFill>
              <a:latin typeface="Lucida Consol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32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Seletividade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3200" dirty="0"/>
              <a:t>Colunas altamente seletivas são candidatas a índices</a:t>
            </a:r>
          </a:p>
          <a:p>
            <a:r>
              <a:rPr lang="pt-BR" sz="3200" dirty="0"/>
              <a:t>O fato de uma coluna não ser muito seletiva não significa que ela não pode ser indexada</a:t>
            </a:r>
          </a:p>
          <a:p>
            <a:r>
              <a:rPr lang="pt-BR" sz="3200" dirty="0"/>
              <a:t>Como regra geral, a chave dos índices devem ter primeiro as colunas mais seletivas e depois as menos seletivas</a:t>
            </a:r>
          </a:p>
          <a:p>
            <a:r>
              <a:rPr lang="pt-BR" sz="3200" dirty="0"/>
              <a:t>Chaves primárias e índices únicos garantem que somente existirá 1 ocorrência do registro em toda tabela</a:t>
            </a:r>
            <a:r>
              <a:rPr lang="pt-BR" sz="3200" dirty="0" smtClean="0"/>
              <a:t>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234392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Seletividade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004-0641-4A87-A53A-5C6FAB38DEFC}" type="slidenum">
              <a:rPr lang="pt-BR" smtClean="0"/>
              <a:pPr/>
              <a:t>9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rso SQL Server 2010">
  <a:themeElements>
    <a:clrScheme name="Escritório">
      <a:dk1>
        <a:sysClr val="windowText" lastClr="171717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171717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171717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E47A7C71D6B147BBBC477A86ED3DF8" ma:contentTypeVersion="0" ma:contentTypeDescription="Create a new document." ma:contentTypeScope="" ma:versionID="bdbea8965a10c76edfbec1e7ccf6ca1d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BFB21DAA-24F8-4345-ACAA-CAEF895D90B7}">
  <ds:schemaRefs>
    <ds:schemaRef ds:uri="http://schemas.microsoft.com/office/2006/documentManagement/types"/>
    <ds:schemaRef ds:uri="http://purl.org/dc/elements/1.1/"/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10D3D95C-755D-451D-8617-9D0741C0C6C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79D0BA-7750-4590-8916-AAD182C728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Curso SQL Server 2010</Template>
  <TotalTime>2351</TotalTime>
  <Words>2295</Words>
  <Application>Microsoft Office PowerPoint</Application>
  <PresentationFormat>On-screen Show (4:3)</PresentationFormat>
  <Paragraphs>485</Paragraphs>
  <Slides>52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Curso SQL Server 2010</vt:lpstr>
      <vt:lpstr>PowerPoint Presentation</vt:lpstr>
      <vt:lpstr>PowerPoint Presentation</vt:lpstr>
      <vt:lpstr>Seletividade</vt:lpstr>
      <vt:lpstr>Seletividade</vt:lpstr>
      <vt:lpstr>Seletividade</vt:lpstr>
      <vt:lpstr>Seletividade</vt:lpstr>
      <vt:lpstr>Seletividade</vt:lpstr>
      <vt:lpstr>Seletividade</vt:lpstr>
      <vt:lpstr>Seletividade</vt:lpstr>
      <vt:lpstr>Densidade</vt:lpstr>
      <vt:lpstr>Densidade</vt:lpstr>
      <vt:lpstr>Densidade</vt:lpstr>
      <vt:lpstr>SARGs(Search Arguments)</vt:lpstr>
      <vt:lpstr>SARGs(Search Arguments)</vt:lpstr>
      <vt:lpstr>Sargs</vt:lpstr>
      <vt:lpstr>Cardinalidade</vt:lpstr>
      <vt:lpstr>Quando o SQL faz uma estimativa incorreta da cardinalidade?</vt:lpstr>
      <vt:lpstr>Quando o SQL faz uma estimativa incorreta da cardinalidade?</vt:lpstr>
      <vt:lpstr>Cardinalidade - Magic Density, Guess</vt:lpstr>
      <vt:lpstr>Cardinalidade</vt:lpstr>
      <vt:lpstr>Nested-Loop Join</vt:lpstr>
      <vt:lpstr>Nested-Loop Join</vt:lpstr>
      <vt:lpstr>Nested-Loop Join</vt:lpstr>
      <vt:lpstr>Nested-Loop Join</vt:lpstr>
      <vt:lpstr>Nested-Loop Join</vt:lpstr>
      <vt:lpstr>Nested-Loop Join - Index Seek</vt:lpstr>
      <vt:lpstr>Nested-Loop Join - Index Seek</vt:lpstr>
      <vt:lpstr>Loop Join</vt:lpstr>
      <vt:lpstr>Merge Join</vt:lpstr>
      <vt:lpstr>Merge Join</vt:lpstr>
      <vt:lpstr>Merge Join</vt:lpstr>
      <vt:lpstr>Merge Join</vt:lpstr>
      <vt:lpstr>Merge Join</vt:lpstr>
      <vt:lpstr>PowerPoint Presentation</vt:lpstr>
      <vt:lpstr>Hash Joins</vt:lpstr>
      <vt:lpstr>Hash Join Ilustração Vídeo Locadora</vt:lpstr>
      <vt:lpstr>Hash Join</vt:lpstr>
      <vt:lpstr>Hash Join</vt:lpstr>
      <vt:lpstr>Hash Join</vt:lpstr>
      <vt:lpstr>Hypothetical Indexes Simplifications - Check Constraints e Foreign Keys Optimizer Rules Non-Updating Updates DBCC OPTIMIZER_WHATIF QO Bugs </vt:lpstr>
      <vt:lpstr>Batch Sort</vt:lpstr>
      <vt:lpstr>Batch Sort – Plano no SQL Server</vt:lpstr>
      <vt:lpstr>Batch Sort – Plano no SQL Server</vt:lpstr>
      <vt:lpstr>Batch Sort – I/O Sequencial VS Aleatório</vt:lpstr>
      <vt:lpstr>Batch Sort – I/O Sequencial VS Aleatório</vt:lpstr>
      <vt:lpstr>Batch Sort – I/O Sequencial VS Aleatório</vt:lpstr>
      <vt:lpstr>Batch Sort – Plano no SQL Server</vt:lpstr>
      <vt:lpstr>Batch Sort – Plano no SQL Server</vt:lpstr>
      <vt:lpstr>Batch Sort (um pouco de história)</vt:lpstr>
      <vt:lpstr>Batch Sort (um pouco de história)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altair.junior</dc:creator>
  <cp:lastModifiedBy>Fabiano</cp:lastModifiedBy>
  <cp:revision>188</cp:revision>
  <dcterms:created xsi:type="dcterms:W3CDTF">2010-05-17T16:38:52Z</dcterms:created>
  <dcterms:modified xsi:type="dcterms:W3CDTF">2012-08-31T03:22:57Z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0x01010015E47A7C71D6B147BBBC477A86ED3DF8</vt:lpwstr>
  </property>
</Properties>
</file>